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0FF"/>
          </a:solidFill>
        </a:fill>
      </a:tcStyle>
    </a:wholeTbl>
    <a:band2H>
      <a:tcTxStyle b="def" i="def"/>
      <a:tcStyle>
        <a:tcBdr/>
        <a:fill>
          <a:solidFill>
            <a:srgbClr val="E8E9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FFCC"/>
          </a:solidFill>
        </a:fill>
      </a:tcStyle>
    </a:wholeTbl>
    <a:band2H>
      <a:tcTxStyle b="def" i="def"/>
      <a:tcStyle>
        <a:tcBdr/>
        <a:fill>
          <a:solidFill>
            <a:srgbClr val="FBFF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FFD1"/>
          </a:solidFill>
        </a:fill>
      </a:tcStyle>
    </a:wholeTbl>
    <a:band2H>
      <a:tcTxStyle b="def" i="def"/>
      <a:tcStyle>
        <a:tcBdr/>
        <a:fill>
          <a:solidFill>
            <a:srgbClr val="F1FF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2" name="Shape 912"/>
          <p:cNvSpPr/>
          <p:nvPr>
            <p:ph type="sldImg"/>
          </p:nvPr>
        </p:nvSpPr>
        <p:spPr>
          <a:xfrm>
            <a:off x="1143000" y="685800"/>
            <a:ext cx="4572000" cy="3429000"/>
          </a:xfrm>
          <a:prstGeom prst="rect">
            <a:avLst/>
          </a:prstGeom>
        </p:spPr>
        <p:txBody>
          <a:bodyPr/>
          <a:lstStyle/>
          <a:p>
            <a:pPr/>
          </a:p>
        </p:txBody>
      </p:sp>
      <p:sp>
        <p:nvSpPr>
          <p:cNvPr id="913" name="Shape 9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Shape 917"/>
          <p:cNvSpPr/>
          <p:nvPr>
            <p:ph type="sldImg"/>
          </p:nvPr>
        </p:nvSpPr>
        <p:spPr>
          <a:prstGeom prst="rect">
            <a:avLst/>
          </a:prstGeom>
        </p:spPr>
        <p:txBody>
          <a:bodyPr/>
          <a:lstStyle/>
          <a:p>
            <a:pPr/>
          </a:p>
        </p:txBody>
      </p:sp>
      <p:sp>
        <p:nvSpPr>
          <p:cNvPr id="918" name="Shape 918"/>
          <p:cNvSpPr/>
          <p:nvPr>
            <p:ph type="body" sz="quarter" idx="1"/>
          </p:nvPr>
        </p:nvSpPr>
        <p:spPr>
          <a:prstGeom prst="rect">
            <a:avLst/>
          </a:prstGeom>
        </p:spPr>
        <p:txBody>
          <a:bodyPr/>
          <a:lstStyle/>
          <a:p>
            <a:pPr>
              <a:defRPr sz="1100"/>
            </a:pPr>
            <a:r>
              <a:t>Introductions</a:t>
            </a:r>
          </a:p>
          <a:p>
            <a:pPr>
              <a:defRPr sz="1100"/>
            </a:pPr>
          </a:p>
          <a:p>
            <a:pPr>
              <a:defRPr sz="1100"/>
            </a:pPr>
            <a:r>
              <a:t>Thank you for taking the time to talk with me today and learn a little more about LaunchDarkly…</a:t>
            </a:r>
          </a:p>
          <a:p>
            <a:pPr>
              <a:defRPr sz="1100"/>
            </a:pPr>
            <a:r>
              <a:t>To set the agenda for today’s call I first wanted to learn more about your business, priorities, and goals to see if working together makes sense for both of us. </a:t>
            </a:r>
          </a:p>
          <a:p>
            <a:pPr>
              <a:defRPr sz="1100"/>
            </a:pPr>
          </a:p>
          <a:p>
            <a:pPr>
              <a:defRPr sz="1100"/>
            </a:pPr>
            <a:r>
              <a:t>At the end of the call I can provide a quick summary of the value we provide to our customers. As long as everything makes sense and mutually we agree to move forward we can define next steps, does that sound fair or is there anything you’d like to add? </a:t>
            </a:r>
          </a:p>
          <a:p>
            <a:pPr>
              <a:defRPr sz="1100"/>
            </a:pPr>
          </a:p>
          <a:p>
            <a:pPr>
              <a:defRPr sz="1100"/>
            </a:pPr>
            <a:r>
              <a:t>Great, let's get started…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1" name="Shape 1211"/>
          <p:cNvSpPr/>
          <p:nvPr>
            <p:ph type="sldImg"/>
          </p:nvPr>
        </p:nvSpPr>
        <p:spPr>
          <a:prstGeom prst="rect">
            <a:avLst/>
          </a:prstGeom>
        </p:spPr>
        <p:txBody>
          <a:bodyPr/>
          <a:lstStyle/>
          <a:p>
            <a:pPr/>
          </a:p>
        </p:txBody>
      </p:sp>
      <p:sp>
        <p:nvSpPr>
          <p:cNvPr id="1212" name="Shape 1212"/>
          <p:cNvSpPr/>
          <p:nvPr>
            <p:ph type="body" sz="quarter" idx="1"/>
          </p:nvPr>
        </p:nvSpPr>
        <p:spPr>
          <a:prstGeom prst="rect">
            <a:avLst/>
          </a:prstGeom>
        </p:spPr>
        <p:txBody>
          <a:bodyPr/>
          <a:lstStyle/>
          <a:p>
            <a:pPr>
              <a:defRPr sz="1100"/>
            </a:pPr>
            <a:r>
              <a:t>LaunchDarkly drives measurable impact for your team. With our platform, you can reduce the blast radius of errors to less than 1%, ensuring safer releases with minimal disruption. For AI teams, we cut time spent managing configurations by 20-30%, freeing you to focus on innovation. We also remove barriers to experimentation, enabling teams to run 5x more experiments and make faster, data-driven decisions.</a:t>
            </a:r>
          </a:p>
          <a:p>
            <a:pPr>
              <a:defRPr sz="1100"/>
            </a:pPr>
            <a:r>
              <a:t>LaunchDarkly boosts developer productivity, helping teams operationalize release best practices and release code 84% more frequently than non-customers. This means faster deployments, greater agility, and more value delivered to your customers. With LaunchDarkly, you can innovate quickly, release safely, and empower your teams to work efficiently and move with speed.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7" name="Shape 1257"/>
          <p:cNvSpPr/>
          <p:nvPr>
            <p:ph type="sldImg"/>
          </p:nvPr>
        </p:nvSpPr>
        <p:spPr>
          <a:prstGeom prst="rect">
            <a:avLst/>
          </a:prstGeom>
        </p:spPr>
        <p:txBody>
          <a:bodyPr/>
          <a:lstStyle/>
          <a:p>
            <a:pPr/>
          </a:p>
        </p:txBody>
      </p:sp>
      <p:sp>
        <p:nvSpPr>
          <p:cNvPr id="1258" name="Shape 1258"/>
          <p:cNvSpPr/>
          <p:nvPr>
            <p:ph type="body" sz="quarter" idx="1"/>
          </p:nvPr>
        </p:nvSpPr>
        <p:spPr>
          <a:prstGeom prst="rect">
            <a:avLst/>
          </a:prstGeom>
        </p:spPr>
        <p:txBody>
          <a:bodyPr/>
          <a:lstStyle/>
          <a:p>
            <a:pPr>
              <a:defRPr sz="1100"/>
            </a:pPr>
          </a:p>
          <a:p>
            <a:pPr>
              <a:defRPr sz="1100"/>
            </a:pPr>
            <a:r>
              <a:t>Why Work With Us</a:t>
            </a:r>
          </a:p>
          <a:p>
            <a:pPr>
              <a:defRPr sz="1100"/>
            </a:pPr>
          </a:p>
          <a:p>
            <a:pPr>
              <a:defRPr sz="1100"/>
            </a:pPr>
            <a:r>
              <a:t>At LaunchDarkly, we’re trusted by some of the best and most innovative teams around the world. We serve over 5,500 customers, including 25% of the Fortune 500. Some of the biggest brands like Santander, SAP, IBM, and Autodesk rely on LaunchDarkly to power their releases. </a:t>
            </a:r>
          </a:p>
          <a:p>
            <a:pPr>
              <a:defRPr sz="1100"/>
            </a:pPr>
          </a:p>
          <a:p>
            <a:pPr>
              <a:defRPr sz="1100"/>
            </a:pPr>
            <a:r>
              <a:t>We’re proud to be the #1 Feature Management platform in the latest G2 report, and recently won a 2025 Devies award for best innovation in enterprise development and integration solutions.</a:t>
            </a:r>
          </a:p>
          <a:p>
            <a:pPr>
              <a:defRPr sz="1100"/>
            </a:pPr>
          </a:p>
          <a:p>
            <a:pPr>
              <a:defRPr sz="1100"/>
            </a:pPr>
            <a:r>
              <a:t>What sets us apart is the scale, security, and reliability of our Enterprise-grade platform. Over 35 million flags are evaluated on our platform daily, we support 26 language SDKs and offer robust security features like RBAC, audit logs, and encryption. We also ensure real-time reliability with 200ms rollback times and multi-region resilience, so you can manage your releases at scale.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4" name="Shape 1274"/>
          <p:cNvSpPr/>
          <p:nvPr>
            <p:ph type="sldImg"/>
          </p:nvPr>
        </p:nvSpPr>
        <p:spPr>
          <a:prstGeom prst="rect">
            <a:avLst/>
          </a:prstGeom>
        </p:spPr>
        <p:txBody>
          <a:bodyPr/>
          <a:lstStyle/>
          <a:p>
            <a:pPr/>
          </a:p>
        </p:txBody>
      </p:sp>
      <p:sp>
        <p:nvSpPr>
          <p:cNvPr id="1275" name="Shape 1275"/>
          <p:cNvSpPr/>
          <p:nvPr>
            <p:ph type="body" sz="quarter" idx="1"/>
          </p:nvPr>
        </p:nvSpPr>
        <p:spPr>
          <a:prstGeom prst="rect">
            <a:avLst/>
          </a:prstGeom>
        </p:spPr>
        <p:txBody>
          <a:bodyPr/>
          <a:lstStyle/>
          <a:p>
            <a:pPr>
              <a:lnSpc>
                <a:spcPct val="115000"/>
              </a:lnSpc>
              <a:spcBef>
                <a:spcPts val="1200"/>
              </a:spcBef>
              <a:defRPr sz="1100"/>
            </a:pPr>
            <a:r>
              <a:t>LaunchDarkly is committed to driving your success at every stage of your Release Excellence Journey, starting with our </a:t>
            </a:r>
            <a:r>
              <a:rPr i="1"/>
              <a:t>Release Excellence Quickstart</a:t>
            </a:r>
            <a:r>
              <a:t>, where hands-on consulting gets your teams delivering great releases in just days. If you’re migrating from homegrown or proprietary flags, our </a:t>
            </a:r>
            <a:r>
              <a:rPr i="1"/>
              <a:t>Migration Tool</a:t>
            </a:r>
            <a:r>
              <a:t> simplifies the process, easily consolidating everything into a single enterprise-grade platform. </a:t>
            </a:r>
          </a:p>
          <a:p>
            <a:pPr>
              <a:lnSpc>
                <a:spcPct val="115000"/>
              </a:lnSpc>
              <a:spcBef>
                <a:spcPts val="1200"/>
              </a:spcBef>
              <a:defRPr sz="1100"/>
            </a:pPr>
            <a:r>
              <a:t>To empower your teams, the </a:t>
            </a:r>
            <a:r>
              <a:rPr i="1"/>
              <a:t>LaunchDarkly Academy and Certification</a:t>
            </a:r>
            <a:r>
              <a:t> quickly turns users into platform experts and can be paired with our </a:t>
            </a:r>
            <a:r>
              <a:rPr i="1"/>
              <a:t>Custom-Tailored Advisory Sessions</a:t>
            </a:r>
            <a:r>
              <a:t> to provide just-in-time expert guidance, no matter where you are in your journey.</a:t>
            </a:r>
          </a:p>
          <a:p>
            <a:pPr>
              <a:lnSpc>
                <a:spcPct val="115000"/>
              </a:lnSpc>
              <a:spcBef>
                <a:spcPts val="1200"/>
              </a:spcBef>
              <a:defRPr sz="1100"/>
            </a:pPr>
            <a:r>
              <a:t>As you scale and grow, our </a:t>
            </a:r>
            <a:r>
              <a:rPr i="1"/>
              <a:t>Resident Solutions Architects</a:t>
            </a:r>
            <a:r>
              <a:t> can embed directly within your team, providing deep SDLC expertise to scale great releases seamlessly across the enterprise. </a:t>
            </a:r>
          </a:p>
          <a:p>
            <a:pPr>
              <a:lnSpc>
                <a:spcPct val="115000"/>
              </a:lnSpc>
              <a:spcBef>
                <a:spcPts val="1200"/>
              </a:spcBef>
              <a:defRPr sz="1100"/>
            </a:pPr>
            <a:r>
              <a:t>And to ensure you’re never alone, our </a:t>
            </a:r>
            <a:r>
              <a:rPr i="1"/>
              <a:t>24/7 Support</a:t>
            </a:r>
            <a:r>
              <a:t> team is always ready to help solve issues in real-time. </a:t>
            </a:r>
          </a:p>
          <a:p>
            <a:pPr>
              <a:lnSpc>
                <a:spcPct val="115000"/>
              </a:lnSpc>
              <a:spcBef>
                <a:spcPts val="1200"/>
              </a:spcBef>
              <a:defRPr sz="1100"/>
            </a:pPr>
            <a:r>
              <a:t>With LaunchDarkly, we’re here throughout to make every release an exceptional 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6" name="Shape 936"/>
          <p:cNvSpPr/>
          <p:nvPr>
            <p:ph type="sldImg"/>
          </p:nvPr>
        </p:nvSpPr>
        <p:spPr>
          <a:prstGeom prst="rect">
            <a:avLst/>
          </a:prstGeom>
        </p:spPr>
        <p:txBody>
          <a:bodyPr/>
          <a:lstStyle/>
          <a:p>
            <a:pPr/>
          </a:p>
        </p:txBody>
      </p:sp>
      <p:sp>
        <p:nvSpPr>
          <p:cNvPr id="937" name="Shape 937"/>
          <p:cNvSpPr/>
          <p:nvPr>
            <p:ph type="body" sz="quarter" idx="1"/>
          </p:nvPr>
        </p:nvSpPr>
        <p:spPr>
          <a:prstGeom prst="rect">
            <a:avLst/>
          </a:prstGeom>
        </p:spPr>
        <p:txBody>
          <a:bodyPr/>
          <a:lstStyle/>
          <a:p>
            <a:pPr>
              <a:defRPr sz="1100"/>
            </a:pPr>
            <a:r>
              <a:t>We didn’t want to show up to the call empty handed so prior to our meeting we did a little digging. I wanted to take a couple of minutes to validate my research with you and then isolate your priorities. If your priorities align with anything LD helps solve, I’d love to go deeper into how you are working towards those priorities today. </a:t>
            </a:r>
          </a:p>
          <a:p>
            <a:pPr>
              <a:defRPr sz="1100"/>
            </a:pPr>
          </a:p>
          <a:p>
            <a:pPr>
              <a:defRPr sz="1100"/>
            </a:pPr>
            <a:r>
              <a:t>The goal would be to end the call with a general understanding of if/how we could help you, and you can let us know if it’s worth a deeper conversation.</a:t>
            </a:r>
          </a:p>
          <a:p>
            <a:pPr>
              <a:defRPr sz="1100"/>
            </a:pPr>
          </a:p>
          <a:p>
            <a:pPr>
              <a:defRPr sz="1100"/>
            </a:pPr>
            <a:r>
              <a:t>Does that sound fair? </a:t>
            </a:r>
          </a:p>
          <a:p>
            <a:pPr>
              <a:defRPr sz="1100"/>
            </a:pPr>
          </a:p>
          <a:p>
            <a:pPr>
              <a:defRPr sz="1100"/>
            </a:pPr>
            <a:r>
              <a:t>*Let them review priorities*</a:t>
            </a:r>
          </a:p>
          <a:p>
            <a:pPr>
              <a:defRPr sz="1100"/>
            </a:pPr>
          </a:p>
          <a:p>
            <a:pPr>
              <a:defRPr sz="1100"/>
            </a:pPr>
            <a:r>
              <a:t>“What did we miss?”  (add to list)</a:t>
            </a:r>
          </a:p>
          <a:p>
            <a:pPr>
              <a:defRPr sz="1100"/>
            </a:pPr>
            <a:r>
              <a:t>“How would you stack rank these priorities for the company?”</a:t>
            </a:r>
          </a:p>
          <a:p>
            <a:pPr>
              <a:defRPr sz="1100"/>
            </a:pPr>
            <a:r>
              <a:t>“How would you stack rank these priorities for your team?”</a:t>
            </a:r>
          </a:p>
          <a:p>
            <a:pPr>
              <a:defRPr sz="1100"/>
            </a:pPr>
            <a:r>
              <a:t>“How are you measured in relation to your priorities?”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2" name="Shape 962"/>
          <p:cNvSpPr/>
          <p:nvPr>
            <p:ph type="sldImg"/>
          </p:nvPr>
        </p:nvSpPr>
        <p:spPr>
          <a:prstGeom prst="rect">
            <a:avLst/>
          </a:prstGeom>
        </p:spPr>
        <p:txBody>
          <a:bodyPr/>
          <a:lstStyle/>
          <a:p>
            <a:pPr/>
          </a:p>
        </p:txBody>
      </p:sp>
      <p:sp>
        <p:nvSpPr>
          <p:cNvPr id="963" name="Shape 963"/>
          <p:cNvSpPr/>
          <p:nvPr>
            <p:ph type="body" sz="quarter" idx="1"/>
          </p:nvPr>
        </p:nvSpPr>
        <p:spPr>
          <a:prstGeom prst="rect">
            <a:avLst/>
          </a:prstGeom>
        </p:spPr>
        <p:txBody>
          <a:bodyPr/>
          <a:lstStyle/>
          <a:p>
            <a:pPr>
              <a:defRPr sz="1100"/>
            </a:pPr>
            <a:r>
              <a:t>The way we currently release software is broken. The point of release has become the riskiest part of the software lifecycle, fraught with outages, bugs, and performance issues. In fact, a majority of incidents are caused by code changes that get shipped directly to users, and only 1% of companies actually meet their MTTR goals when things do go wrong. Bad releases have made the news lots of times - across industries - these last few months. </a:t>
            </a:r>
          </a:p>
          <a:p>
            <a:pPr>
              <a:defRPr sz="1100"/>
            </a:pPr>
          </a:p>
          <a:p>
            <a:pPr>
              <a:defRPr sz="1100"/>
            </a:pPr>
            <a:r>
              <a:t>And the cost of bad releases has never been higher. Outages can cost Fortune 1000 companies up to $1 million per hour, and when things go wrong, the blast radius is enormous, eroding customer trust. And finding and fixing bugs is a big drag on developer productivity.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2" name="Shape 1042"/>
          <p:cNvSpPr/>
          <p:nvPr>
            <p:ph type="sldImg"/>
          </p:nvPr>
        </p:nvSpPr>
        <p:spPr>
          <a:prstGeom prst="rect">
            <a:avLst/>
          </a:prstGeom>
        </p:spPr>
        <p:txBody>
          <a:bodyPr/>
          <a:lstStyle/>
          <a:p>
            <a:pPr/>
          </a:p>
        </p:txBody>
      </p:sp>
      <p:sp>
        <p:nvSpPr>
          <p:cNvPr id="1043" name="Shape 1043"/>
          <p:cNvSpPr/>
          <p:nvPr>
            <p:ph type="body" sz="quarter" idx="1"/>
          </p:nvPr>
        </p:nvSpPr>
        <p:spPr>
          <a:prstGeom prst="rect">
            <a:avLst/>
          </a:prstGeom>
        </p:spPr>
        <p:txBody>
          <a:bodyPr/>
          <a:lstStyle/>
          <a:p>
            <a:pPr>
              <a:defRPr sz="1100"/>
            </a:pPr>
            <a:r>
              <a:t>So what makes a great release? </a:t>
            </a:r>
          </a:p>
          <a:p>
            <a:pPr>
              <a:defRPr sz="1100"/>
            </a:pPr>
          </a:p>
          <a:p>
            <a:pPr>
              <a:defRPr sz="1100"/>
            </a:pPr>
            <a:r>
              <a:t>#1: Take the risk out of your releases. </a:t>
            </a:r>
          </a:p>
          <a:p>
            <a:pPr marL="457200" indent="-298450">
              <a:buClr>
                <a:srgbClr val="000000"/>
              </a:buClr>
              <a:buSzPts val="1100"/>
              <a:buFont typeface="Arial"/>
              <a:buChar char="●"/>
              <a:defRPr sz="1100"/>
            </a:pPr>
            <a:r>
              <a:t>How are you mitigating risk when you release software?</a:t>
            </a:r>
          </a:p>
          <a:p>
            <a:pPr marL="457200" indent="-298450">
              <a:buClr>
                <a:srgbClr val="000000"/>
              </a:buClr>
              <a:buSzPts val="1100"/>
              <a:buFont typeface="Arial"/>
              <a:buChar char="●"/>
              <a:defRPr sz="1100"/>
            </a:pPr>
            <a:r>
              <a:t>Are you doing progressive rollouts to limit the blast radius?</a:t>
            </a:r>
          </a:p>
          <a:p>
            <a:pPr marL="457200" indent="-298450">
              <a:buClr>
                <a:srgbClr val="000000"/>
              </a:buClr>
              <a:buSzPts val="1100"/>
              <a:buFont typeface="Arial"/>
              <a:buChar char="●"/>
              <a:defRPr sz="1100"/>
            </a:pPr>
            <a:r>
              <a:t>What metrics are you using today to monitor release performance? Are you monitoring releases in real-time? What are your blindspots?</a:t>
            </a:r>
          </a:p>
          <a:p>
            <a:pPr marL="457200" indent="-298450">
              <a:buClr>
                <a:srgbClr val="000000"/>
              </a:buClr>
              <a:buSzPts val="1100"/>
              <a:buFont typeface="Arial"/>
              <a:buChar char="●"/>
              <a:defRPr sz="1100"/>
            </a:pPr>
            <a:r>
              <a:t>What does the process look like for your teams when you’re in the middle of a release and something goes wrong? Can you automatically rollback to the last good state?</a:t>
            </a:r>
          </a:p>
          <a:p>
            <a:pPr>
              <a:defRPr sz="1100"/>
            </a:pPr>
          </a:p>
          <a:p>
            <a:pPr>
              <a:defRPr sz="1100"/>
            </a:pPr>
            <a:r>
              <a:t>#2: you need the ability to accelerate AI app development. </a:t>
            </a:r>
          </a:p>
          <a:p>
            <a:pPr marL="457200" indent="-298450">
              <a:buClr>
                <a:srgbClr val="000000"/>
              </a:buClr>
              <a:buSzPts val="1100"/>
              <a:buFont typeface="Arial"/>
              <a:buChar char="●"/>
              <a:defRPr sz="1100"/>
            </a:pPr>
            <a:r>
              <a:t>How do you release different AI model and prompt configurations?</a:t>
            </a:r>
          </a:p>
          <a:p>
            <a:pPr marL="457200" indent="-298450">
              <a:buClr>
                <a:srgbClr val="000000"/>
              </a:buClr>
              <a:buSzPts val="1100"/>
              <a:buFont typeface="Arial"/>
              <a:buChar char="●"/>
              <a:defRPr sz="1100"/>
            </a:pPr>
            <a:r>
              <a:t>How do you iterate on models and model configurations when building GenAI features? How do you iterate on and manage your prompts?</a:t>
            </a:r>
          </a:p>
          <a:p>
            <a:pPr marL="457200" indent="-298450">
              <a:buClr>
                <a:srgbClr val="000000"/>
              </a:buClr>
              <a:buSzPts val="1100"/>
              <a:buFont typeface="Arial"/>
              <a:buChar char="●"/>
              <a:defRPr sz="1100"/>
            </a:pPr>
            <a:r>
              <a:t>What do you do today if an LLM or model provider that you’re using starts experiencing performance degradations or goes down?</a:t>
            </a:r>
          </a:p>
          <a:p>
            <a:pPr marL="457200" indent="-298450">
              <a:buClr>
                <a:srgbClr val="000000"/>
              </a:buClr>
              <a:buSzPts val="1100"/>
              <a:buFont typeface="Arial"/>
              <a:buChar char="●"/>
              <a:defRPr sz="1100"/>
            </a:pPr>
            <a:r>
              <a:t>How do you experiment with different model and prompt configurations today? How do you optimize costs?</a:t>
            </a:r>
          </a:p>
          <a:p>
            <a:pPr>
              <a:defRPr sz="1100"/>
            </a:pPr>
          </a:p>
          <a:p>
            <a:pPr>
              <a:defRPr sz="1100"/>
            </a:pPr>
            <a:r>
              <a:t>#3: you need to remove barriers to experimentation for your engineering teams so they can quickly validate and ship improvements. </a:t>
            </a:r>
          </a:p>
          <a:p>
            <a:pPr marL="457200" indent="-298450">
              <a:buClr>
                <a:srgbClr val="000000"/>
              </a:buClr>
              <a:buSzPts val="1100"/>
              <a:buFont typeface="Arial"/>
              <a:buChar char="●"/>
              <a:defRPr sz="1100"/>
            </a:pPr>
            <a:r>
              <a:t>How are you running product experiments?</a:t>
            </a:r>
          </a:p>
          <a:p>
            <a:pPr marL="457200" indent="-298450">
              <a:buClr>
                <a:srgbClr val="000000"/>
              </a:buClr>
              <a:buSzPts val="1100"/>
              <a:buFont typeface="Arial"/>
              <a:buChar char="●"/>
              <a:defRPr sz="1100"/>
            </a:pPr>
            <a:r>
              <a:t>Tell me about how you’re running experiments—how many experiments do you run a month? What tools do you use? What challenges do you experience with your existing toolset? Do you run your experiments client-side or server-side?</a:t>
            </a:r>
          </a:p>
          <a:p>
            <a:pPr marL="457200" indent="-298450">
              <a:buClr>
                <a:srgbClr val="000000"/>
              </a:buClr>
              <a:buSzPts val="1100"/>
              <a:buFont typeface="Arial"/>
              <a:buChar char="●"/>
              <a:defRPr sz="1100"/>
            </a:pPr>
            <a:r>
              <a:t>How do your teams access experiment results, and what challenges do they face in understanding or using the data? What is the feedback loop like between engineering, product, and data teams for experimentation? Where could it improve?</a:t>
            </a:r>
          </a:p>
          <a:p>
            <a:pPr marL="457200" indent="-298450">
              <a:buClr>
                <a:srgbClr val="000000"/>
              </a:buClr>
              <a:buSzPts val="1100"/>
              <a:buFont typeface="Arial"/>
              <a:buChar char="●"/>
              <a:defRPr sz="1100"/>
            </a:pPr>
            <a:r>
              <a:t>Do you currently have a data warehouse? How are you leveraging your data warehouse for experimentation?</a:t>
            </a:r>
          </a:p>
          <a:p>
            <a:pPr>
              <a:defRPr sz="1100"/>
            </a:pPr>
          </a:p>
          <a:p>
            <a:pPr>
              <a:defRPr sz="1100"/>
            </a:pPr>
            <a:r>
              <a:t>#4: you need to give your developers the tools they need to accelerate your release velocity and boost developer productivity. </a:t>
            </a:r>
          </a:p>
          <a:p>
            <a:pPr marL="457200" indent="-298450">
              <a:buClr>
                <a:srgbClr val="000000"/>
              </a:buClr>
              <a:buSzPts val="1100"/>
              <a:buFont typeface="Arial"/>
              <a:buChar char="●"/>
              <a:defRPr sz="1100"/>
            </a:pPr>
            <a:r>
              <a:t>How do you ensure consistent releases at scale?</a:t>
            </a:r>
          </a:p>
          <a:p>
            <a:pPr marL="457200" indent="-298450">
              <a:buClr>
                <a:srgbClr val="000000"/>
              </a:buClr>
              <a:buSzPts val="1100"/>
              <a:buFont typeface="Arial"/>
              <a:buChar char="●"/>
              <a:defRPr sz="1100"/>
            </a:pPr>
            <a:r>
              <a:t>How do you standardize release processes today? What are your challenges with getting every team to follow release best practices?</a:t>
            </a:r>
          </a:p>
          <a:p>
            <a:pPr marL="457200" indent="-298450">
              <a:buClr>
                <a:srgbClr val="000000"/>
              </a:buClr>
              <a:buSzPts val="1100"/>
              <a:buFont typeface="Arial"/>
              <a:buChar char="●"/>
              <a:defRPr sz="1100"/>
            </a:pPr>
            <a:r>
              <a:t>How do you proactively remove flags once you’re done using them?</a:t>
            </a:r>
          </a:p>
          <a:p>
            <a:pPr marL="457200" indent="-298450">
              <a:buClr>
                <a:srgbClr val="000000"/>
              </a:buClr>
              <a:buSzPts val="1100"/>
              <a:buFont typeface="Arial"/>
              <a:buChar char="●"/>
              <a:defRPr sz="1100"/>
            </a:pPr>
            <a:r>
              <a:t>How do you assess how your different teams are managing their releases? How do you identify what teams need to do to follow release best practices?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2" name="Shape 1062"/>
          <p:cNvSpPr/>
          <p:nvPr>
            <p:ph type="sldImg"/>
          </p:nvPr>
        </p:nvSpPr>
        <p:spPr>
          <a:prstGeom prst="rect">
            <a:avLst/>
          </a:prstGeom>
        </p:spPr>
        <p:txBody>
          <a:bodyPr/>
          <a:lstStyle/>
          <a:p>
            <a:pPr/>
          </a:p>
        </p:txBody>
      </p:sp>
      <p:sp>
        <p:nvSpPr>
          <p:cNvPr id="1063" name="Shape 1063"/>
          <p:cNvSpPr/>
          <p:nvPr>
            <p:ph type="body" sz="quarter" idx="1"/>
          </p:nvPr>
        </p:nvSpPr>
        <p:spPr>
          <a:prstGeom prst="rect">
            <a:avLst/>
          </a:prstGeom>
        </p:spPr>
        <p:txBody>
          <a:bodyPr/>
          <a:lstStyle/>
          <a:p>
            <a:pPr>
              <a:defRPr sz="1100"/>
            </a:pPr>
            <a:r>
              <a:t>Guarded Releases: Releases are risky. Deploying features to all users at once creates massive risk, and it’s easy to miss early warning signs - because they're usually non-existent until it's too late. When things break, firefighting to fix them erodes customer trust with extensive downtime because figuring out what went wrong isn’t always straightforward. What if you could prevent outages before they happen? We've developed Guarded Releases to make every deployment safe and controlled, and here's why engineers say they’d never go back:</a:t>
            </a:r>
          </a:p>
          <a:p>
            <a:pPr>
              <a:defRPr sz="1100"/>
            </a:pPr>
          </a:p>
          <a:p>
            <a:pPr marL="457200" indent="-298450">
              <a:buClr>
                <a:srgbClr val="000000"/>
              </a:buClr>
              <a:buSzPts val="1100"/>
              <a:buAutoNum type="arabicPeriod" startAt="1"/>
              <a:defRPr sz="1100"/>
            </a:pPr>
            <a:r>
              <a:t>Releases should be targeted and rolled out gradually to minimize impact. That’s why we have Multi-dimensional Targeting &amp; Progressive Rollouts to specify rollout audiences by attributes like location or OS, use Percentage-Based Rollouts to gradually release features to a subset of users, and make Dynamic Adjustments to modify rollout settings in real-time without redeploying.</a:t>
            </a:r>
          </a:p>
          <a:p>
            <a:pPr marL="457200" indent="-298450">
              <a:buClr>
                <a:srgbClr val="000000"/>
              </a:buClr>
              <a:buSzPts val="1100"/>
              <a:buAutoNum type="arabicPeriod" startAt="1"/>
              <a:defRPr sz="1100"/>
            </a:pPr>
            <a:r>
              <a:t>Bugs need to be caught early, not by your customers. We help you Set and Monitor Performance Thresholds by connecting metrics via LaunchDarkly’s API/SDKs, Sentry, or OpenTelemetry, using Duration Monitoring to track metrics over flexible windows, and deploying Regression Detection to send real-time alerts for quick fixes.</a:t>
            </a:r>
          </a:p>
          <a:p>
            <a:pPr marL="457200" indent="-298450">
              <a:buClr>
                <a:srgbClr val="000000"/>
              </a:buClr>
              <a:buSzPts val="1100"/>
              <a:buAutoNum type="arabicPeriod" startAt="1"/>
              <a:defRPr sz="1100"/>
            </a:pPr>
            <a:r>
              <a:t>We do the work for you with Automated Rollbacks to instantly roll back changes when thresholds are breached, minimize downtime, and reduce MTTR - helping teams avoid late-night emergencies. *A little unsure about automation? No worries. We’ll notify you on PagerDuty, Slack, and Email to tell you something has gone wrong.</a:t>
            </a:r>
          </a:p>
          <a:p>
            <a:pPr marL="457200" indent="-298450">
              <a:buClr>
                <a:srgbClr val="000000"/>
              </a:buClr>
              <a:buSzPts val="1100"/>
              <a:buAutoNum type="arabicPeriod" startAt="1"/>
              <a:defRPr sz="1100"/>
            </a:pPr>
            <a:r>
              <a:t>And no more guessing - our Error Monitoring ties errors directly to feature flags for fast diagnosis, Breadcrumbs and Stack Traces provide user path insights, and Real-Time Notifications alert you to new issues immediately so you can act fast.</a:t>
            </a:r>
          </a:p>
          <a:p>
            <a:pPr>
              <a:defRPr sz="1100"/>
            </a:pPr>
          </a:p>
          <a:p>
            <a:pPr>
              <a:defRPr sz="1100"/>
            </a:pPr>
          </a:p>
          <a:p>
            <a:pPr>
              <a:defRPr sz="1100"/>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Shape 1085"/>
          <p:cNvSpPr/>
          <p:nvPr>
            <p:ph type="sldImg"/>
          </p:nvPr>
        </p:nvSpPr>
        <p:spPr>
          <a:prstGeom prst="rect">
            <a:avLst/>
          </a:prstGeom>
        </p:spPr>
        <p:txBody>
          <a:bodyPr/>
          <a:lstStyle/>
          <a:p>
            <a:pPr/>
          </a:p>
        </p:txBody>
      </p:sp>
      <p:sp>
        <p:nvSpPr>
          <p:cNvPr id="1086" name="Shape 1086"/>
          <p:cNvSpPr/>
          <p:nvPr>
            <p:ph type="body" sz="quarter" idx="1"/>
          </p:nvPr>
        </p:nvSpPr>
        <p:spPr>
          <a:prstGeom prst="rect">
            <a:avLst/>
          </a:prstGeom>
        </p:spPr>
        <p:txBody>
          <a:bodyPr/>
          <a:lstStyle/>
          <a:p>
            <a:pPr>
              <a:defRPr sz="1100"/>
            </a:pPr>
            <a:r>
              <a:t>Accelerate AI: Building GenAI-based software is complex because you’re using non-deterministic models while trying to build consistent, high-quality experiences. That complexity is paired with pressure to bring great GenAI software to market quickly. </a:t>
            </a:r>
          </a:p>
          <a:p>
            <a:pPr>
              <a:defRPr sz="1100"/>
            </a:pPr>
            <a:r>
              <a:t>With AI configs, you get the only control plane to release, monitor, and optimize AI products at runtime, giving you the power to: </a:t>
            </a:r>
          </a:p>
          <a:p>
            <a:pPr>
              <a:defRPr sz="1100"/>
            </a:pPr>
          </a:p>
          <a:p>
            <a:pPr marL="457200" indent="-298450">
              <a:buClr>
                <a:srgbClr val="000000"/>
              </a:buClr>
              <a:buSzPts val="1100"/>
              <a:buFont typeface="Arial"/>
              <a:buChar char="●"/>
              <a:defRPr sz="1100"/>
            </a:pPr>
            <a:r>
              <a:t>Iterate quickly on prompts and model configurations to build the ideal customer experience — at runtime, with no redeployment required.</a:t>
            </a:r>
          </a:p>
          <a:p>
            <a:pPr marL="457200" indent="-298450">
              <a:buClr>
                <a:srgbClr val="000000"/>
              </a:buClr>
              <a:buSzPts val="1100"/>
              <a:buFont typeface="Arial"/>
              <a:buChar char="●"/>
              <a:defRPr sz="1100"/>
            </a:pPr>
            <a:r>
              <a:t>Monitor key AI metrics and change to fallback models when issues occur to preserve your end user experience and reduce dependencies on 3rd-party providers. </a:t>
            </a:r>
          </a:p>
          <a:p>
            <a:pPr marL="457200" indent="-298450">
              <a:buClr>
                <a:srgbClr val="000000"/>
              </a:buClr>
              <a:buSzPts val="1100"/>
              <a:buFont typeface="Arial"/>
              <a:buChar char="●"/>
              <a:defRPr sz="1100"/>
            </a:pPr>
            <a:r>
              <a:t>Experiment to find the optimal model size, external data, configuration, and prompt for each use case to deliver great customer experiences at the right cost. </a:t>
            </a:r>
          </a:p>
          <a:p>
            <a:pPr marL="457200" indent="-298450">
              <a:buClr>
                <a:srgbClr val="000000"/>
              </a:buClr>
              <a:buSzPts val="1100"/>
              <a:buFont typeface="Arial"/>
              <a:buChar char="●"/>
              <a:defRPr sz="1100"/>
            </a:pPr>
            <a:r>
              <a:t>Target audience segments to ensure that each user has the right experience. Introduce beta programs and control costs by only using more expensive models for the appropriate audiences, and progressively roll out to safeguard releases.</a:t>
            </a:r>
          </a:p>
          <a:p>
            <a:pPr>
              <a:defRPr sz="1100"/>
            </a:pPr>
          </a:p>
          <a:p>
            <a:pPr>
              <a:defRPr sz="1100"/>
            </a:pPr>
            <a:r>
              <a:t>When Hireology first started building GenAI features, the non-deterministic nature of AI posed unique challenges for quality assurance and deployment. Now they use LaunchDarkly as a key part of its AI development strategy to enable safe testing and deployment of features while maintaining high standards for quality, achieving several significant improvements:</a:t>
            </a:r>
          </a:p>
          <a:p>
            <a:pPr>
              <a:defRPr sz="1100"/>
            </a:pPr>
          </a:p>
          <a:p>
            <a:pPr marL="457200" indent="-298450">
              <a:buClr>
                <a:srgbClr val="000000"/>
              </a:buClr>
              <a:buSzPts val="1100"/>
              <a:buFont typeface="Arial"/>
              <a:buChar char="●"/>
              <a:defRPr sz="1100"/>
            </a:pPr>
            <a:r>
              <a:t>Rapid deployment: The team now deploys multiple times per week, with the ability to quickly respond to any issues. </a:t>
            </a:r>
          </a:p>
          <a:p>
            <a:pPr marL="457200" indent="-298450">
              <a:buClr>
                <a:srgbClr val="000000"/>
              </a:buClr>
              <a:buSzPts val="1100"/>
              <a:buFont typeface="Arial"/>
              <a:buChar char="●"/>
              <a:defRPr sz="1100"/>
            </a:pPr>
            <a:r>
              <a:t>Improved ability to test AI models at scale: LaunchDarkly makes it easier to serve model variations within the team's testing framework. They can now automatically evaluate different models and configurations across various industry verticals, with each test examining specific quality criteria such as proper job title placement and location information.</a:t>
            </a:r>
          </a:p>
          <a:p>
            <a:pPr marL="457200" indent="-298450">
              <a:buClr>
                <a:srgbClr val="000000"/>
              </a:buClr>
              <a:buSzPts val="1100"/>
              <a:buFont typeface="Arial"/>
              <a:buChar char="●"/>
              <a:defRPr sz="1100"/>
            </a:pPr>
            <a:r>
              <a:t>Enhanced user control and feedback: Hireology implemented a public preview system that gives customers control over adopting new AI features.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Shape 1107"/>
          <p:cNvSpPr/>
          <p:nvPr>
            <p:ph type="sldImg"/>
          </p:nvPr>
        </p:nvSpPr>
        <p:spPr>
          <a:prstGeom prst="rect">
            <a:avLst/>
          </a:prstGeom>
        </p:spPr>
        <p:txBody>
          <a:bodyPr/>
          <a:lstStyle/>
          <a:p>
            <a:pPr/>
          </a:p>
        </p:txBody>
      </p:sp>
      <p:sp>
        <p:nvSpPr>
          <p:cNvPr id="1108" name="Shape 1108"/>
          <p:cNvSpPr/>
          <p:nvPr>
            <p:ph type="body" sz="quarter" idx="1"/>
          </p:nvPr>
        </p:nvSpPr>
        <p:spPr>
          <a:prstGeom prst="rect">
            <a:avLst/>
          </a:prstGeom>
        </p:spPr>
        <p:txBody>
          <a:bodyPr/>
          <a:lstStyle/>
          <a:p>
            <a:pPr>
              <a:defRPr sz="1100"/>
            </a:pPr>
            <a:r>
              <a:t>Experimentation is hard for engineering teams because experimentation workflows are disconnected from feature delivery, tools lack the flexibility and scalability to meet experiment requirements, and results are often siloed in separate tools or difficult to interpret. All this makes it hard to measure and understand feature impact, iterate on features effectively, and ship the most impactful variations.</a:t>
            </a:r>
          </a:p>
          <a:p>
            <a:pPr>
              <a:defRPr sz="1100"/>
            </a:pPr>
          </a:p>
          <a:p>
            <a:pPr>
              <a:defRPr sz="1100"/>
            </a:pPr>
            <a:r>
              <a:t>That’s why it's critical to unify feature delivery and experimentation in one seamless workflow. When you do this, you unlock the power to:</a:t>
            </a:r>
          </a:p>
          <a:p>
            <a:pPr>
              <a:defRPr sz="1100"/>
            </a:pPr>
          </a:p>
          <a:p>
            <a:pPr marL="457200" indent="-298450">
              <a:buClr>
                <a:srgbClr val="000000"/>
              </a:buClr>
              <a:buSzPts val="1100"/>
              <a:buFont typeface="Arial"/>
              <a:buChar char="●"/>
              <a:defRPr sz="1100"/>
            </a:pPr>
            <a:r>
              <a:t>Enable engineering teams to easily support experimentation demands by integrating experimentation into their feature delivery workflow and attaching experiments to any feature, model, or prompt. </a:t>
            </a:r>
          </a:p>
          <a:p>
            <a:pPr marL="457200" indent="-298450">
              <a:buClr>
                <a:srgbClr val="000000"/>
              </a:buClr>
              <a:buSzPts val="1100"/>
              <a:buFont typeface="Arial"/>
              <a:buChar char="●"/>
              <a:defRPr sz="1100"/>
            </a:pPr>
            <a:r>
              <a:t>Empower all stakeholders with centralized access to experiment results and analysis. Visualize results, quickly determine statistical significance, and ship the best-performing features.</a:t>
            </a:r>
          </a:p>
          <a:p>
            <a:pPr marL="457200" indent="-298450">
              <a:buClr>
                <a:srgbClr val="000000"/>
              </a:buClr>
              <a:buSzPts val="1100"/>
              <a:buFont typeface="Arial"/>
              <a:buChar char="●"/>
              <a:defRPr sz="1100"/>
            </a:pPr>
            <a:r>
              <a:t>Design experiments with a statistically rigorous toolkit so that your data teams trust the results.  Choose between different statistical models (such as Bayesian or Frequentist), measure against custom metrics, and leverage advanced targeting to ensure your experiment meets your team’s goals.</a:t>
            </a:r>
          </a:p>
          <a:p>
            <a:pPr marL="457200" indent="-298450">
              <a:buClr>
                <a:srgbClr val="000000"/>
              </a:buClr>
              <a:buSzPts val="1100"/>
              <a:buFont typeface="Arial"/>
              <a:buChar char="●"/>
              <a:defRPr sz="1100"/>
            </a:pPr>
            <a:r>
              <a:t>Integrate experimentation with your data warehouse to reduce data fragmentation and gain more holistic analysis that leverages all available data. </a:t>
            </a:r>
          </a:p>
          <a:p>
            <a:pPr>
              <a:defRPr sz="1100"/>
            </a:pPr>
          </a:p>
          <a:p>
            <a:pPr>
              <a:defRPr sz="1100"/>
            </a:pPr>
            <a:r>
              <a:t>Experimentation doesn’t need to be complex or painful. </a:t>
            </a:r>
            <a:br/>
            <a:br/>
            <a:r>
              <a:t>Before LaunchDarkly, Savage X Fenty struggled with disconnected workflows and rigid tools that hindered effective experimentation. By adopting LaunchDarkly’s unified approach to feature delivery and experimentation, they gained the flexibility to design experiments tailored to their needs, reduced the development resources required, and empowered their teams to run more tests. As a result, they were able to turn insights into action and consistently deliver better experiences for their customers.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4" name="Shape 1124"/>
          <p:cNvSpPr/>
          <p:nvPr>
            <p:ph type="sldImg"/>
          </p:nvPr>
        </p:nvSpPr>
        <p:spPr>
          <a:prstGeom prst="rect">
            <a:avLst/>
          </a:prstGeom>
        </p:spPr>
        <p:txBody>
          <a:bodyPr/>
          <a:lstStyle/>
          <a:p>
            <a:pPr/>
          </a:p>
        </p:txBody>
      </p:sp>
      <p:sp>
        <p:nvSpPr>
          <p:cNvPr id="1125" name="Shape 1125"/>
          <p:cNvSpPr/>
          <p:nvPr>
            <p:ph type="body" sz="quarter" idx="1"/>
          </p:nvPr>
        </p:nvSpPr>
        <p:spPr>
          <a:prstGeom prst="rect">
            <a:avLst/>
          </a:prstGeom>
        </p:spPr>
        <p:txBody>
          <a:bodyPr/>
          <a:lstStyle/>
          <a:p>
            <a:pPr>
              <a:defRPr sz="1100"/>
            </a:pPr>
            <a:r>
              <a:t>Most engineering teams have an idea of how they want to release in an ideal world, but scaling great release practices across an organization takes the right combination of tools and processes. Without an enterprise-scale feature management platform, ensuring safe, standardized, scalable  releases across teams is nearly impossible, leading to process breakdowns, errors, and inefficiency. With LaunchDarkly, you can control how your entire organization approaches releases, with the power to: </a:t>
            </a:r>
          </a:p>
          <a:p>
            <a:pPr>
              <a:defRPr sz="1100"/>
            </a:pPr>
          </a:p>
          <a:p>
            <a:pPr marL="457200" indent="-298450">
              <a:buClr>
                <a:srgbClr val="000000"/>
              </a:buClr>
              <a:buSzPts val="1100"/>
              <a:buFont typeface="Arial"/>
              <a:buChar char="●"/>
              <a:defRPr sz="1100"/>
            </a:pPr>
            <a:r>
              <a:t>Create standardized pipelines for scalable, automated rollouts aligned to organizational best practices and governance standards. </a:t>
            </a:r>
          </a:p>
          <a:p>
            <a:pPr marL="457200" indent="-298450">
              <a:buClr>
                <a:srgbClr val="000000"/>
              </a:buClr>
              <a:buSzPts val="1100"/>
              <a:buFont typeface="Arial"/>
              <a:buChar char="●"/>
              <a:defRPr sz="1100"/>
            </a:pPr>
            <a:r>
              <a:t>Manage your flag lifecycle and avoid tech debt with automated recommendations for flag cleanup. Users can also filter flags by lifecycle status for easy organization. </a:t>
            </a:r>
          </a:p>
          <a:p>
            <a:pPr marL="457200" indent="-298450">
              <a:buClr>
                <a:srgbClr val="000000"/>
              </a:buClr>
              <a:buSzPts val="1100"/>
              <a:buFont typeface="Arial"/>
              <a:buChar char="●"/>
              <a:defRPr sz="1100"/>
            </a:pPr>
            <a:r>
              <a:t>Get release health insights from the Launch Insights dashboard, a project-level view that gives engineering leaders a better understanding of how their teams are running feature management and experimentation and what they need to do to follow best practices.</a:t>
            </a:r>
          </a:p>
          <a:p>
            <a:pPr marL="457200" indent="-298450">
              <a:buClr>
                <a:srgbClr val="000000"/>
              </a:buClr>
              <a:buSzPts val="1100"/>
              <a:buFont typeface="Arial"/>
              <a:buChar char="●"/>
              <a:defRPr sz="1100"/>
            </a:pPr>
            <a:r>
              <a:t>Use custom roles and approvals to give everyone on your team the right amount of access to collaborate on release management.</a:t>
            </a:r>
          </a:p>
          <a:p>
            <a:pPr>
              <a:defRPr sz="1100"/>
            </a:pPr>
          </a:p>
          <a:p>
            <a:pPr>
              <a:defRPr sz="1100"/>
            </a:pPr>
            <a:r>
              <a:t>Before using LaunchDarkly, Paramount didn’t separate deployment from release and used to deploy/release once or twice a month. Multiple teams in their Content Engineering org now use LaunchDarkly feature flags to deploy 14 applications on-demand at a pace of around 6-7 times a day, a 100x improvement in deployment velocity.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Shape 1189"/>
          <p:cNvSpPr/>
          <p:nvPr>
            <p:ph type="sldImg"/>
          </p:nvPr>
        </p:nvSpPr>
        <p:spPr>
          <a:prstGeom prst="rect">
            <a:avLst/>
          </a:prstGeom>
        </p:spPr>
        <p:txBody>
          <a:bodyPr/>
          <a:lstStyle/>
          <a:p>
            <a:pPr/>
          </a:p>
        </p:txBody>
      </p:sp>
      <p:sp>
        <p:nvSpPr>
          <p:cNvPr id="1190" name="Shape 1190"/>
          <p:cNvSpPr/>
          <p:nvPr>
            <p:ph type="body" sz="quarter" idx="1"/>
          </p:nvPr>
        </p:nvSpPr>
        <p:spPr>
          <a:prstGeom prst="rect">
            <a:avLst/>
          </a:prstGeom>
        </p:spPr>
        <p:txBody>
          <a:bodyPr/>
          <a:lstStyle/>
          <a:p>
            <a:pPr>
              <a:defRPr sz="1100"/>
            </a:pPr>
            <a:r>
              <a:t>LaunchDarkly is a feature management platform that helps software teams reduce the risk of deploying bad software or AI applications while accelerating release velocity. Here’s how we deliver value:</a:t>
            </a:r>
          </a:p>
          <a:p>
            <a:pPr>
              <a:defRPr sz="1100"/>
            </a:pPr>
            <a:r>
              <a:t>Guarded Releases</a:t>
            </a:r>
            <a:br/>
            <a:r>
              <a:t>Progressively roll out features, monitor critical metrics in real-time, and roll back instantly if needed. Simplify issue resolution with error monitoring, taking the risk out of every release. This means your team can deliver updates with confidence, protecting the user experience and avoiding costly downtime.</a:t>
            </a:r>
          </a:p>
          <a:p>
            <a:pPr>
              <a:defRPr sz="1100"/>
            </a:pPr>
            <a:r>
              <a:t>AI Configurations</a:t>
            </a:r>
            <a:br/>
            <a:r>
              <a:t>Iterate quickly on prompts and model configurations to build ideal customer experiences without redeploying. Test and optimize configurations for specific audiences while safeguarding the user experience with kill switches and model fallbacks. This accelerates AI innovation while minimizing the risk of errors and disruptions for your end users.</a:t>
            </a:r>
          </a:p>
          <a:p>
            <a:pPr>
              <a:defRPr sz="1100"/>
            </a:pPr>
            <a:r>
              <a:t>Experimentation</a:t>
            </a:r>
            <a:br/>
            <a:r>
              <a:t>Unify feature delivery and experimentation in one workflow. Use our advanced stats engine and warehouse-native capabilities to measure feature impact across all platforms. By gaining data-driven insights, your teams can continuously improve product performance and drive better business outcomes.</a:t>
            </a:r>
          </a:p>
          <a:p>
            <a:pPr>
              <a:defRPr sz="1100"/>
            </a:pPr>
            <a:r>
              <a:t>Release Management</a:t>
            </a:r>
            <a:br/>
            <a:r>
              <a:t>Implement standardized release pipelines, automated flag clean-up, and team-specific release insights to ensure consistency and efficiency across teams. This streamlines processes, reduces technical debt, and empowers teams to deliver higher-quality releases faster.</a:t>
            </a:r>
          </a:p>
          <a:p>
            <a:pPr>
              <a:defRPr sz="1100"/>
            </a:pPr>
            <a:r>
              <a:t>Our platform is built on an enterprise-grade foundation, handling over 35 million flag evaluations daily, supporting 26 language SDKs, and providing robust security with RBAC, audit logs, and encryption.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31.png"/></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8.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2.png"/></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3.png"/></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1.png"/><Relationship Id="rId4" Type="http://schemas.openxmlformats.org/officeDocument/2006/relationships/image" Target="../media/image45.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_10_1_1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_10_4">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4">
    <p:bg>
      <p:bgPr>
        <a:solidFill>
          <a:srgbClr val="FFFFFF"/>
        </a:solidFill>
      </p:bgPr>
    </p:bg>
    <p:spTree>
      <p:nvGrpSpPr>
        <p:cNvPr id="1" name=""/>
        <p:cNvGrpSpPr/>
        <p:nvPr/>
      </p:nvGrpSpPr>
      <p:grpSpPr>
        <a:xfrm>
          <a:off x="0" y="0"/>
          <a:ext cx="0" cy="0"/>
          <a:chOff x="0" y="0"/>
          <a:chExt cx="0" cy="0"/>
        </a:xfrm>
      </p:grpSpPr>
      <p:pic>
        <p:nvPicPr>
          <p:cNvPr id="788" name="Google Shape;226;p105" descr="Google Shape;226;p105"/>
          <p:cNvPicPr>
            <a:picLocks noChangeAspect="1"/>
          </p:cNvPicPr>
          <p:nvPr/>
        </p:nvPicPr>
        <p:blipFill>
          <a:blip r:embed="rId2">
            <a:extLst/>
          </a:blip>
          <a:stretch>
            <a:fillRect/>
          </a:stretch>
        </p:blipFill>
        <p:spPr>
          <a:xfrm>
            <a:off x="8367649" y="4430524"/>
            <a:ext cx="357751" cy="357751"/>
          </a:xfrm>
          <a:prstGeom prst="rect">
            <a:avLst/>
          </a:prstGeom>
          <a:ln w="12700">
            <a:miter lim="400000"/>
          </a:ln>
        </p:spPr>
      </p:pic>
      <p:sp>
        <p:nvSpPr>
          <p:cNvPr id="7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2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5">
    <p:bg>
      <p:bgPr>
        <a:solidFill>
          <a:srgbClr val="FFFFFF"/>
        </a:solidFill>
      </p:bgPr>
    </p:bg>
    <p:spTree>
      <p:nvGrpSpPr>
        <p:cNvPr id="1" name=""/>
        <p:cNvGrpSpPr/>
        <p:nvPr/>
      </p:nvGrpSpPr>
      <p:grpSpPr>
        <a:xfrm>
          <a:off x="0" y="0"/>
          <a:ext cx="0" cy="0"/>
          <a:chOff x="0" y="0"/>
          <a:chExt cx="0" cy="0"/>
        </a:xfrm>
      </p:grpSpPr>
      <p:pic>
        <p:nvPicPr>
          <p:cNvPr id="810" name="Google Shape;230;p108" descr="Google Shape;230;p108"/>
          <p:cNvPicPr>
            <a:picLocks noChangeAspect="1"/>
          </p:cNvPicPr>
          <p:nvPr/>
        </p:nvPicPr>
        <p:blipFill>
          <a:blip r:embed="rId2">
            <a:extLst/>
          </a:blip>
          <a:stretch>
            <a:fillRect/>
          </a:stretch>
        </p:blipFill>
        <p:spPr>
          <a:xfrm>
            <a:off x="8367649" y="4430524"/>
            <a:ext cx="357751" cy="357751"/>
          </a:xfrm>
          <a:prstGeom prst="rect">
            <a:avLst/>
          </a:prstGeom>
          <a:ln w="12700">
            <a:miter lim="400000"/>
          </a:ln>
        </p:spPr>
      </p:pic>
      <p:sp>
        <p:nvSpPr>
          <p:cNvPr id="8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6">
    <p:bg>
      <p:bgPr>
        <a:solidFill>
          <a:srgbClr val="FFFFFF"/>
        </a:solidFill>
      </p:bgPr>
    </p:bg>
    <p:spTree>
      <p:nvGrpSpPr>
        <p:cNvPr id="1" name=""/>
        <p:cNvGrpSpPr/>
        <p:nvPr/>
      </p:nvGrpSpPr>
      <p:grpSpPr>
        <a:xfrm>
          <a:off x="0" y="0"/>
          <a:ext cx="0" cy="0"/>
          <a:chOff x="0" y="0"/>
          <a:chExt cx="0" cy="0"/>
        </a:xfrm>
      </p:grpSpPr>
      <p:pic>
        <p:nvPicPr>
          <p:cNvPr id="818" name="Google Shape;232;p109" descr="Google Shape;232;p109"/>
          <p:cNvPicPr>
            <a:picLocks noChangeAspect="1"/>
          </p:cNvPicPr>
          <p:nvPr/>
        </p:nvPicPr>
        <p:blipFill>
          <a:blip r:embed="rId2">
            <a:extLst/>
          </a:blip>
          <a:stretch>
            <a:fillRect/>
          </a:stretch>
        </p:blipFill>
        <p:spPr>
          <a:xfrm>
            <a:off x="8367649" y="4430524"/>
            <a:ext cx="357751" cy="357751"/>
          </a:xfrm>
          <a:prstGeom prst="rect">
            <a:avLst/>
          </a:prstGeom>
          <a:ln w="12700">
            <a:miter lim="400000"/>
          </a:ln>
        </p:spPr>
      </p:pic>
      <p:sp>
        <p:nvSpPr>
          <p:cNvPr id="8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_1_1_1_1_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4_2">
    <p:bg>
      <p:bgPr>
        <a:solidFill>
          <a:srgbClr val="FFFFFF"/>
        </a:solidFill>
      </p:bgPr>
    </p:bg>
    <p:spTree>
      <p:nvGrpSpPr>
        <p:cNvPr id="1" name=""/>
        <p:cNvGrpSpPr/>
        <p:nvPr/>
      </p:nvGrpSpPr>
      <p:grpSpPr>
        <a:xfrm>
          <a:off x="0" y="0"/>
          <a:ext cx="0" cy="0"/>
          <a:chOff x="0" y="0"/>
          <a:chExt cx="0" cy="0"/>
        </a:xfrm>
      </p:grpSpPr>
      <p:sp>
        <p:nvSpPr>
          <p:cNvPr id="8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_10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9">
    <p:bg>
      <p:bgPr>
        <a:solidFill>
          <a:srgbClr val="FFFFFF"/>
        </a:solidFill>
      </p:bgPr>
    </p:bg>
    <p:spTree>
      <p:nvGrpSpPr>
        <p:cNvPr id="1" name=""/>
        <p:cNvGrpSpPr/>
        <p:nvPr/>
      </p:nvGrpSpPr>
      <p:grpSpPr>
        <a:xfrm>
          <a:off x="0" y="0"/>
          <a:ext cx="0" cy="0"/>
          <a:chOff x="0" y="0"/>
          <a:chExt cx="0" cy="0"/>
        </a:xfrm>
      </p:grpSpPr>
      <p:pic>
        <p:nvPicPr>
          <p:cNvPr id="861" name="Google Shape;240;p115" descr="Google Shape;240;p115"/>
          <p:cNvPicPr>
            <a:picLocks noChangeAspect="1"/>
          </p:cNvPicPr>
          <p:nvPr/>
        </p:nvPicPr>
        <p:blipFill>
          <a:blip r:embed="rId2">
            <a:extLst/>
          </a:blip>
          <a:stretch>
            <a:fillRect/>
          </a:stretch>
        </p:blipFill>
        <p:spPr>
          <a:xfrm>
            <a:off x="0" y="0"/>
            <a:ext cx="9143998" cy="5140817"/>
          </a:xfrm>
          <a:prstGeom prst="rect">
            <a:avLst/>
          </a:prstGeom>
          <a:ln w="12700">
            <a:miter lim="400000"/>
          </a:ln>
        </p:spPr>
      </p:pic>
      <p:pic>
        <p:nvPicPr>
          <p:cNvPr id="862" name="Google Shape;241;p115" descr="Google Shape;241;p115"/>
          <p:cNvPicPr>
            <a:picLocks noChangeAspect="1"/>
          </p:cNvPicPr>
          <p:nvPr/>
        </p:nvPicPr>
        <p:blipFill>
          <a:blip r:embed="rId3">
            <a:extLst/>
          </a:blip>
          <a:stretch>
            <a:fillRect/>
          </a:stretch>
        </p:blipFill>
        <p:spPr>
          <a:xfrm>
            <a:off x="8367649" y="4430524"/>
            <a:ext cx="357751" cy="357751"/>
          </a:xfrm>
          <a:prstGeom prst="rect">
            <a:avLst/>
          </a:prstGeom>
          <a:ln w="12700">
            <a:miter lim="400000"/>
          </a:ln>
        </p:spPr>
      </p:pic>
      <p:sp>
        <p:nvSpPr>
          <p:cNvPr id="8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0">
    <p:bg>
      <p:bgPr>
        <a:solidFill>
          <a:srgbClr val="FFFFFF"/>
        </a:solidFill>
      </p:bgPr>
    </p:bg>
    <p:spTree>
      <p:nvGrpSpPr>
        <p:cNvPr id="1" name=""/>
        <p:cNvGrpSpPr/>
        <p:nvPr/>
      </p:nvGrpSpPr>
      <p:grpSpPr>
        <a:xfrm>
          <a:off x="0" y="0"/>
          <a:ext cx="0" cy="0"/>
          <a:chOff x="0" y="0"/>
          <a:chExt cx="0" cy="0"/>
        </a:xfrm>
      </p:grpSpPr>
      <p:pic>
        <p:nvPicPr>
          <p:cNvPr id="870" name="Google Shape;243;p116" descr="Google Shape;243;p116"/>
          <p:cNvPicPr>
            <a:picLocks noChangeAspect="1"/>
          </p:cNvPicPr>
          <p:nvPr/>
        </p:nvPicPr>
        <p:blipFill>
          <a:blip r:embed="rId2">
            <a:extLst/>
          </a:blip>
          <a:stretch>
            <a:fillRect/>
          </a:stretch>
        </p:blipFill>
        <p:spPr>
          <a:xfrm>
            <a:off x="0" y="0"/>
            <a:ext cx="9143998" cy="5140817"/>
          </a:xfrm>
          <a:prstGeom prst="rect">
            <a:avLst/>
          </a:prstGeom>
          <a:ln w="12700">
            <a:miter lim="400000"/>
          </a:ln>
        </p:spPr>
      </p:pic>
      <p:pic>
        <p:nvPicPr>
          <p:cNvPr id="871" name="Google Shape;244;p116" descr="Google Shape;244;p116"/>
          <p:cNvPicPr>
            <a:picLocks noChangeAspect="1"/>
          </p:cNvPicPr>
          <p:nvPr/>
        </p:nvPicPr>
        <p:blipFill>
          <a:blip r:embed="rId3">
            <a:extLst/>
          </a:blip>
          <a:stretch>
            <a:fillRect/>
          </a:stretch>
        </p:blipFill>
        <p:spPr>
          <a:xfrm>
            <a:off x="8367649" y="4430524"/>
            <a:ext cx="357751" cy="357751"/>
          </a:xfrm>
          <a:prstGeom prst="rect">
            <a:avLst/>
          </a:prstGeom>
          <a:ln w="12700">
            <a:miter lim="400000"/>
          </a:ln>
        </p:spPr>
      </p:pic>
      <p:sp>
        <p:nvSpPr>
          <p:cNvPr id="8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0_1">
    <p:bg>
      <p:bgPr>
        <a:solidFill>
          <a:srgbClr val="FFFFFF"/>
        </a:solidFill>
      </p:bgPr>
    </p:bg>
    <p:spTree>
      <p:nvGrpSpPr>
        <p:cNvPr id="1" name=""/>
        <p:cNvGrpSpPr/>
        <p:nvPr/>
      </p:nvGrpSpPr>
      <p:grpSpPr>
        <a:xfrm>
          <a:off x="0" y="0"/>
          <a:ext cx="0" cy="0"/>
          <a:chOff x="0" y="0"/>
          <a:chExt cx="0" cy="0"/>
        </a:xfrm>
      </p:grpSpPr>
      <p:pic>
        <p:nvPicPr>
          <p:cNvPr id="879" name="Google Shape;246;p117" descr="Google Shape;246;p117"/>
          <p:cNvPicPr>
            <a:picLocks noChangeAspect="1"/>
          </p:cNvPicPr>
          <p:nvPr/>
        </p:nvPicPr>
        <p:blipFill>
          <a:blip r:embed="rId2">
            <a:extLst/>
          </a:blip>
          <a:stretch>
            <a:fillRect/>
          </a:stretch>
        </p:blipFill>
        <p:spPr>
          <a:xfrm>
            <a:off x="0" y="0"/>
            <a:ext cx="9143998" cy="5140817"/>
          </a:xfrm>
          <a:prstGeom prst="rect">
            <a:avLst/>
          </a:prstGeom>
          <a:ln w="12700">
            <a:miter lim="400000"/>
          </a:ln>
        </p:spPr>
      </p:pic>
      <p:pic>
        <p:nvPicPr>
          <p:cNvPr id="880" name="Google Shape;247;p117" descr="Google Shape;247;p117"/>
          <p:cNvPicPr>
            <a:picLocks noChangeAspect="1"/>
          </p:cNvPicPr>
          <p:nvPr/>
        </p:nvPicPr>
        <p:blipFill>
          <a:blip r:embed="rId3">
            <a:extLst/>
          </a:blip>
          <a:stretch>
            <a:fillRect/>
          </a:stretch>
        </p:blipFill>
        <p:spPr>
          <a:xfrm>
            <a:off x="8367649" y="4430524"/>
            <a:ext cx="357751" cy="357751"/>
          </a:xfrm>
          <a:prstGeom prst="rect">
            <a:avLst/>
          </a:prstGeom>
          <a:ln w="12700">
            <a:miter lim="400000"/>
          </a:ln>
        </p:spPr>
      </p:pic>
      <p:sp>
        <p:nvSpPr>
          <p:cNvPr id="8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7">
    <p:bg>
      <p:bgPr>
        <a:solidFill>
          <a:srgbClr val="FFFFFF"/>
        </a:solidFill>
      </p:bgPr>
    </p:bg>
    <p:spTree>
      <p:nvGrpSpPr>
        <p:cNvPr id="1" name=""/>
        <p:cNvGrpSpPr/>
        <p:nvPr/>
      </p:nvGrpSpPr>
      <p:grpSpPr>
        <a:xfrm>
          <a:off x="0" y="0"/>
          <a:ext cx="0" cy="0"/>
          <a:chOff x="0" y="0"/>
          <a:chExt cx="0" cy="0"/>
        </a:xfrm>
      </p:grpSpPr>
      <p:pic>
        <p:nvPicPr>
          <p:cNvPr id="888" name="Google Shape;249;p118" descr="Google Shape;249;p118"/>
          <p:cNvPicPr>
            <a:picLocks noChangeAspect="1"/>
          </p:cNvPicPr>
          <p:nvPr/>
        </p:nvPicPr>
        <p:blipFill>
          <a:blip r:embed="rId2">
            <a:extLst/>
          </a:blip>
          <a:stretch>
            <a:fillRect/>
          </a:stretch>
        </p:blipFill>
        <p:spPr>
          <a:xfrm>
            <a:off x="-77500" y="-21801"/>
            <a:ext cx="9221500" cy="5187100"/>
          </a:xfrm>
          <a:prstGeom prst="rect">
            <a:avLst/>
          </a:prstGeom>
          <a:ln w="12700">
            <a:miter lim="400000"/>
          </a:ln>
        </p:spPr>
      </p:pic>
      <p:sp>
        <p:nvSpPr>
          <p:cNvPr id="889" name="Title Text"/>
          <p:cNvSpPr txBox="1"/>
          <p:nvPr>
            <p:ph type="title"/>
          </p:nvPr>
        </p:nvSpPr>
        <p:spPr>
          <a:xfrm>
            <a:off x="442449" y="2162424"/>
            <a:ext cx="4683602" cy="1185302"/>
          </a:xfrm>
          <a:prstGeom prst="rect">
            <a:avLst/>
          </a:prstGeom>
        </p:spPr>
        <p:txBody>
          <a:bodyPr/>
          <a:lstStyle>
            <a:lvl1pPr>
              <a:defRPr b="1" sz="3100">
                <a:solidFill>
                  <a:srgbClr val="FFFFFF"/>
                </a:solidFill>
                <a:latin typeface="Inter"/>
                <a:ea typeface="Inter"/>
                <a:cs typeface="Inter"/>
                <a:sym typeface="Inter"/>
              </a:defRPr>
            </a:lvl1pPr>
          </a:lstStyle>
          <a:p>
            <a:pPr/>
            <a:r>
              <a:t>Title Text</a:t>
            </a:r>
          </a:p>
        </p:txBody>
      </p:sp>
      <p:sp>
        <p:nvSpPr>
          <p:cNvPr id="890" name="Body Level One…"/>
          <p:cNvSpPr txBox="1"/>
          <p:nvPr>
            <p:ph type="body" sz="quarter" idx="1"/>
          </p:nvPr>
        </p:nvSpPr>
        <p:spPr>
          <a:xfrm>
            <a:off x="442449" y="4167125"/>
            <a:ext cx="3766201" cy="488101"/>
          </a:xfrm>
          <a:prstGeom prst="rect">
            <a:avLst/>
          </a:prstGeom>
        </p:spPr>
        <p:txBody>
          <a:bodyPr/>
          <a:lstStyle>
            <a:lvl1pPr marL="342900" indent="-228600">
              <a:buClrTx/>
              <a:buSzTx/>
              <a:buFontTx/>
              <a:buNone/>
              <a:defRPr sz="1200">
                <a:solidFill>
                  <a:srgbClr val="EEEEEE"/>
                </a:solidFill>
                <a:latin typeface="Inter"/>
                <a:ea typeface="Inter"/>
                <a:cs typeface="Inter"/>
                <a:sym typeface="Inter"/>
              </a:defRPr>
            </a:lvl1pPr>
            <a:lvl2pPr marL="342900" indent="254000">
              <a:buClrTx/>
              <a:buSzTx/>
              <a:buFontTx/>
              <a:buNone/>
              <a:defRPr sz="1200">
                <a:solidFill>
                  <a:srgbClr val="EEEEEE"/>
                </a:solidFill>
                <a:latin typeface="Inter"/>
                <a:ea typeface="Inter"/>
                <a:cs typeface="Inter"/>
                <a:sym typeface="Inter"/>
              </a:defRPr>
            </a:lvl2pPr>
            <a:lvl3pPr marL="342900" indent="711200">
              <a:buClrTx/>
              <a:buSzTx/>
              <a:buFontTx/>
              <a:buNone/>
              <a:defRPr sz="1200">
                <a:solidFill>
                  <a:srgbClr val="EEEEEE"/>
                </a:solidFill>
                <a:latin typeface="Inter"/>
                <a:ea typeface="Inter"/>
                <a:cs typeface="Inter"/>
                <a:sym typeface="Inter"/>
              </a:defRPr>
            </a:lvl3pPr>
            <a:lvl4pPr marL="342900" indent="1168400">
              <a:buClrTx/>
              <a:buSzTx/>
              <a:buFontTx/>
              <a:buNone/>
              <a:defRPr sz="1200">
                <a:solidFill>
                  <a:srgbClr val="EEEEEE"/>
                </a:solidFill>
                <a:latin typeface="Inter"/>
                <a:ea typeface="Inter"/>
                <a:cs typeface="Inter"/>
                <a:sym typeface="Inter"/>
              </a:defRPr>
            </a:lvl4pPr>
            <a:lvl5pPr marL="342900" indent="1625600">
              <a:buClrTx/>
              <a:buSzTx/>
              <a:buFontTx/>
              <a:buNone/>
              <a:defRPr sz="1200">
                <a:solidFill>
                  <a:srgbClr val="EEEEEE"/>
                </a:solidFill>
                <a:latin typeface="Inter"/>
                <a:ea typeface="Inter"/>
                <a:cs typeface="Inter"/>
                <a:sym typeface="Inter"/>
              </a:defRPr>
            </a:lvl5pPr>
          </a:lstStyle>
          <a:p>
            <a:pPr/>
            <a:r>
              <a:t>Body Level One</a:t>
            </a:r>
          </a:p>
          <a:p>
            <a:pPr lvl="1"/>
            <a:r>
              <a:t>Body Level Two</a:t>
            </a:r>
          </a:p>
          <a:p>
            <a:pPr lvl="2"/>
            <a:r>
              <a:t>Body Level Three</a:t>
            </a:r>
          </a:p>
          <a:p>
            <a:pPr lvl="3"/>
            <a:r>
              <a:t>Body Level Four</a:t>
            </a:r>
          </a:p>
          <a:p>
            <a:pPr lvl="4"/>
            <a:r>
              <a:t>Body Level Five</a:t>
            </a:r>
          </a:p>
        </p:txBody>
      </p:sp>
      <p:sp>
        <p:nvSpPr>
          <p:cNvPr id="8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_10">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05" name="Google Shape;255;p120" descr="Google Shape;255;p120"/>
          <p:cNvPicPr>
            <a:picLocks noChangeAspect="1"/>
          </p:cNvPicPr>
          <p:nvPr/>
        </p:nvPicPr>
        <p:blipFill>
          <a:blip r:embed="rId3">
            <a:extLst/>
          </a:blip>
          <a:stretch>
            <a:fillRect/>
          </a:stretch>
        </p:blipFill>
        <p:spPr>
          <a:xfrm>
            <a:off x="8367649" y="4430524"/>
            <a:ext cx="357751" cy="357751"/>
          </a:xfrm>
          <a:prstGeom prst="rect">
            <a:avLst/>
          </a:prstGeom>
          <a:ln w="12700">
            <a:miter lim="400000"/>
          </a:ln>
        </p:spPr>
      </p:pic>
      <p:sp>
        <p:nvSpPr>
          <p:cNvPr id="9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_1_1_1_1_4">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_1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_1_1_1_1_5">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0_2">
    <p:bg>
      <p:bgPr>
        <a:solidFill>
          <a:srgbClr val="FFFFFF"/>
        </a:solidFill>
      </p:bgPr>
    </p:bg>
    <p:spTree>
      <p:nvGrpSpPr>
        <p:cNvPr id="1" name=""/>
        <p:cNvGrpSpPr/>
        <p:nvPr/>
      </p:nvGrpSpPr>
      <p:grpSpPr>
        <a:xfrm>
          <a:off x="0" y="0"/>
          <a:ext cx="0" cy="0"/>
          <a:chOff x="0" y="0"/>
          <a:chExt cx="0" cy="0"/>
        </a:xfrm>
      </p:grpSpPr>
      <p:pic>
        <p:nvPicPr>
          <p:cNvPr id="214" name="Google Shape;39;p31" descr="Google Shape;39;p31"/>
          <p:cNvPicPr>
            <a:picLocks noChangeAspect="1"/>
          </p:cNvPicPr>
          <p:nvPr/>
        </p:nvPicPr>
        <p:blipFill>
          <a:blip r:embed="rId2">
            <a:extLst/>
          </a:blip>
          <a:stretch>
            <a:fillRect/>
          </a:stretch>
        </p:blipFill>
        <p:spPr>
          <a:xfrm>
            <a:off x="0" y="0"/>
            <a:ext cx="9143998" cy="5140817"/>
          </a:xfrm>
          <a:prstGeom prst="rect">
            <a:avLst/>
          </a:prstGeom>
          <a:ln w="12700">
            <a:miter lim="400000"/>
          </a:ln>
        </p:spPr>
      </p:pic>
      <p:pic>
        <p:nvPicPr>
          <p:cNvPr id="215" name="Google Shape;40;p31" descr="Google Shape;40;p31"/>
          <p:cNvPicPr>
            <a:picLocks noChangeAspect="1"/>
          </p:cNvPicPr>
          <p:nvPr/>
        </p:nvPicPr>
        <p:blipFill>
          <a:blip r:embed="rId3">
            <a:extLst/>
          </a:blip>
          <a:stretch>
            <a:fillRect/>
          </a:stretch>
        </p:blipFill>
        <p:spPr>
          <a:xfrm>
            <a:off x="8367649" y="4430524"/>
            <a:ext cx="357751" cy="357751"/>
          </a:xfrm>
          <a:prstGeom prst="rect">
            <a:avLst/>
          </a:prstGeom>
          <a:ln w="12700">
            <a:miter lim="400000"/>
          </a:ln>
        </p:spPr>
      </p:pic>
      <p:sp>
        <p:nvSpPr>
          <p:cNvPr id="2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1">
    <p:bg>
      <p:bgPr>
        <a:solidFill>
          <a:srgbClr val="FFFFFF"/>
        </a:solidFill>
      </p:bgPr>
    </p:bg>
    <p:spTree>
      <p:nvGrpSpPr>
        <p:cNvPr id="1" name=""/>
        <p:cNvGrpSpPr/>
        <p:nvPr/>
      </p:nvGrpSpPr>
      <p:grpSpPr>
        <a:xfrm>
          <a:off x="0" y="0"/>
          <a:ext cx="0" cy="0"/>
          <a:chOff x="0" y="0"/>
          <a:chExt cx="0" cy="0"/>
        </a:xfrm>
      </p:grpSpPr>
      <p:pic>
        <p:nvPicPr>
          <p:cNvPr id="223" name="Google Shape;42;p32" descr="Google Shape;42;p32"/>
          <p:cNvPicPr>
            <a:picLocks noChangeAspect="1"/>
          </p:cNvPicPr>
          <p:nvPr/>
        </p:nvPicPr>
        <p:blipFill>
          <a:blip r:embed="rId2">
            <a:extLst/>
          </a:blip>
          <a:srcRect l="0" t="9" r="0" b="0"/>
          <a:stretch>
            <a:fillRect/>
          </a:stretch>
        </p:blipFill>
        <p:spPr>
          <a:xfrm>
            <a:off x="-22860" y="-12571"/>
            <a:ext cx="9189720" cy="5168642"/>
          </a:xfrm>
          <a:prstGeom prst="rect">
            <a:avLst/>
          </a:prstGeom>
          <a:ln w="12700">
            <a:miter lim="400000"/>
          </a:ln>
        </p:spPr>
      </p:pic>
      <p:sp>
        <p:nvSpPr>
          <p:cNvPr id="2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4_2">
    <p:bg>
      <p:bgPr>
        <a:solidFill>
          <a:srgbClr val="282828"/>
        </a:solidFill>
      </p:bgPr>
    </p:bg>
    <p:spTree>
      <p:nvGrpSpPr>
        <p:cNvPr id="1" name=""/>
        <p:cNvGrpSpPr/>
        <p:nvPr/>
      </p:nvGrpSpPr>
      <p:grpSpPr>
        <a:xfrm>
          <a:off x="0" y="0"/>
          <a:ext cx="0" cy="0"/>
          <a:chOff x="0" y="0"/>
          <a:chExt cx="0" cy="0"/>
        </a:xfrm>
      </p:grpSpPr>
      <p:pic>
        <p:nvPicPr>
          <p:cNvPr id="231" name="Google Shape;45;p33" descr="Google Shape;45;p33"/>
          <p:cNvPicPr>
            <a:picLocks noChangeAspect="1"/>
          </p:cNvPicPr>
          <p:nvPr/>
        </p:nvPicPr>
        <p:blipFill>
          <a:blip r:embed="rId2">
            <a:extLst/>
          </a:blip>
          <a:stretch>
            <a:fillRect/>
          </a:stretch>
        </p:blipFill>
        <p:spPr>
          <a:xfrm>
            <a:off x="-45720" y="-14175"/>
            <a:ext cx="9235441" cy="5171849"/>
          </a:xfrm>
          <a:prstGeom prst="rect">
            <a:avLst/>
          </a:prstGeom>
          <a:ln w="12700">
            <a:miter lim="400000"/>
          </a:ln>
        </p:spPr>
      </p:pic>
      <p:sp>
        <p:nvSpPr>
          <p:cNvPr id="232"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p:spTree>
      <p:nvGrpSpPr>
        <p:cNvPr id="1" name=""/>
        <p:cNvGrpSpPr/>
        <p:nvPr/>
      </p:nvGrpSpPr>
      <p:grpSpPr>
        <a:xfrm>
          <a:off x="0" y="0"/>
          <a:ext cx="0" cy="0"/>
          <a:chOff x="0" y="0"/>
          <a:chExt cx="0" cy="0"/>
        </a:xfrm>
      </p:grpSpPr>
      <p:sp>
        <p:nvSpPr>
          <p:cNvPr id="2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428"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429"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430"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solidFill>
          <a:srgbClr val="FFFFFF"/>
        </a:solidFill>
      </p:bgPr>
    </p:bg>
    <p:spTree>
      <p:nvGrpSpPr>
        <p:cNvPr id="1" name=""/>
        <p:cNvGrpSpPr/>
        <p:nvPr/>
      </p:nvGrpSpPr>
      <p:grpSpPr>
        <a:xfrm>
          <a:off x="0" y="0"/>
          <a:ext cx="0" cy="0"/>
          <a:chOff x="0" y="0"/>
          <a:chExt cx="0" cy="0"/>
        </a:xfrm>
      </p:grpSpPr>
      <p:sp>
        <p:nvSpPr>
          <p:cNvPr id="437"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438"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bg>
      <p:bgPr>
        <a:solidFill>
          <a:srgbClr val="FFFFFF"/>
        </a:solidFill>
      </p:bgPr>
    </p:bg>
    <p:spTree>
      <p:nvGrpSpPr>
        <p:cNvPr id="1" name=""/>
        <p:cNvGrpSpPr/>
        <p:nvPr/>
      </p:nvGrpSpPr>
      <p:grpSpPr>
        <a:xfrm>
          <a:off x="0" y="0"/>
          <a:ext cx="0" cy="0"/>
          <a:chOff x="0" y="0"/>
          <a:chExt cx="0" cy="0"/>
        </a:xfrm>
      </p:grpSpPr>
      <p:sp>
        <p:nvSpPr>
          <p:cNvPr id="445" name="Title Text"/>
          <p:cNvSpPr txBox="1"/>
          <p:nvPr>
            <p:ph type="title"/>
          </p:nvPr>
        </p:nvSpPr>
        <p:spPr>
          <a:xfrm>
            <a:off x="311699" y="445025"/>
            <a:ext cx="8520602" cy="572701"/>
          </a:xfrm>
          <a:prstGeom prst="rect">
            <a:avLst/>
          </a:prstGeom>
        </p:spPr>
        <p:txBody>
          <a:bodyPr/>
          <a:lstStyle/>
          <a:p>
            <a:pPr/>
            <a:r>
              <a:t>Title Text</a:t>
            </a:r>
          </a:p>
        </p:txBody>
      </p:sp>
      <p:sp>
        <p:nvSpPr>
          <p:cNvPr id="446" name="Body Level One…"/>
          <p:cNvSpPr txBox="1"/>
          <p:nvPr>
            <p:ph type="body" idx="1"/>
          </p:nvPr>
        </p:nvSpPr>
        <p:spPr>
          <a:xfrm>
            <a:off x="311699" y="1152475"/>
            <a:ext cx="8520602" cy="3416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47"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bg>
      <p:bgPr>
        <a:solidFill>
          <a:srgbClr val="FFFFFF"/>
        </a:solidFill>
      </p:bgPr>
    </p:bg>
    <p:spTree>
      <p:nvGrpSpPr>
        <p:cNvPr id="1" name=""/>
        <p:cNvGrpSpPr/>
        <p:nvPr/>
      </p:nvGrpSpPr>
      <p:grpSpPr>
        <a:xfrm>
          <a:off x="0" y="0"/>
          <a:ext cx="0" cy="0"/>
          <a:chOff x="0" y="0"/>
          <a:chExt cx="0" cy="0"/>
        </a:xfrm>
      </p:grpSpPr>
      <p:sp>
        <p:nvSpPr>
          <p:cNvPr id="454" name="Title Text"/>
          <p:cNvSpPr txBox="1"/>
          <p:nvPr>
            <p:ph type="title"/>
          </p:nvPr>
        </p:nvSpPr>
        <p:spPr>
          <a:xfrm>
            <a:off x="311699" y="445025"/>
            <a:ext cx="8520602" cy="572701"/>
          </a:xfrm>
          <a:prstGeom prst="rect">
            <a:avLst/>
          </a:prstGeom>
        </p:spPr>
        <p:txBody>
          <a:bodyPr/>
          <a:lstStyle/>
          <a:p>
            <a:pPr/>
            <a:r>
              <a:t>Title Text</a:t>
            </a:r>
          </a:p>
        </p:txBody>
      </p:sp>
      <p:sp>
        <p:nvSpPr>
          <p:cNvPr id="455"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456" name="Google Shape;95;p66"/>
          <p:cNvSpPr txBox="1"/>
          <p:nvPr>
            <p:ph type="body" sz="half" idx="21"/>
          </p:nvPr>
        </p:nvSpPr>
        <p:spPr>
          <a:xfrm>
            <a:off x="4832399" y="1152475"/>
            <a:ext cx="3999902" cy="3416400"/>
          </a:xfrm>
          <a:prstGeom prst="rect">
            <a:avLst/>
          </a:prstGeom>
        </p:spPr>
        <p:txBody>
          <a:bodyPr/>
          <a:lstStyle/>
          <a:p>
            <a:pPr indent="-317500">
              <a:buSzPts val="1400"/>
              <a:defRPr sz="1400"/>
            </a:pPr>
          </a:p>
        </p:txBody>
      </p:sp>
      <p:sp>
        <p:nvSpPr>
          <p:cNvPr id="457"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bg>
      <p:bgPr>
        <a:solidFill>
          <a:srgbClr val="FFFFFF"/>
        </a:solidFill>
      </p:bgPr>
    </p:bg>
    <p:spTree>
      <p:nvGrpSpPr>
        <p:cNvPr id="1" name=""/>
        <p:cNvGrpSpPr/>
        <p:nvPr/>
      </p:nvGrpSpPr>
      <p:grpSpPr>
        <a:xfrm>
          <a:off x="0" y="0"/>
          <a:ext cx="0" cy="0"/>
          <a:chOff x="0" y="0"/>
          <a:chExt cx="0" cy="0"/>
        </a:xfrm>
      </p:grpSpPr>
      <p:sp>
        <p:nvSpPr>
          <p:cNvPr id="464" name="Title Text"/>
          <p:cNvSpPr txBox="1"/>
          <p:nvPr>
            <p:ph type="title"/>
          </p:nvPr>
        </p:nvSpPr>
        <p:spPr>
          <a:xfrm>
            <a:off x="311699" y="445025"/>
            <a:ext cx="8520602" cy="572701"/>
          </a:xfrm>
          <a:prstGeom prst="rect">
            <a:avLst/>
          </a:prstGeom>
        </p:spPr>
        <p:txBody>
          <a:bodyPr/>
          <a:lstStyle/>
          <a:p>
            <a:pPr/>
            <a:r>
              <a:t>Title Text</a:t>
            </a:r>
          </a:p>
        </p:txBody>
      </p:sp>
      <p:sp>
        <p:nvSpPr>
          <p:cNvPr id="465"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bg>
      <p:bgPr>
        <a:solidFill>
          <a:srgbClr val="FFFFFF"/>
        </a:solidFill>
      </p:bgPr>
    </p:bg>
    <p:spTree>
      <p:nvGrpSpPr>
        <p:cNvPr id="1" name=""/>
        <p:cNvGrpSpPr/>
        <p:nvPr/>
      </p:nvGrpSpPr>
      <p:grpSpPr>
        <a:xfrm>
          <a:off x="0" y="0"/>
          <a:ext cx="0" cy="0"/>
          <a:chOff x="0" y="0"/>
          <a:chExt cx="0" cy="0"/>
        </a:xfrm>
      </p:grpSpPr>
      <p:sp>
        <p:nvSpPr>
          <p:cNvPr id="472"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473"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474"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bg>
      <p:bgPr>
        <a:solidFill>
          <a:srgbClr val="FFFFFF"/>
        </a:solidFill>
      </p:bgPr>
    </p:bg>
    <p:spTree>
      <p:nvGrpSpPr>
        <p:cNvPr id="1" name=""/>
        <p:cNvGrpSpPr/>
        <p:nvPr/>
      </p:nvGrpSpPr>
      <p:grpSpPr>
        <a:xfrm>
          <a:off x="0" y="0"/>
          <a:ext cx="0" cy="0"/>
          <a:chOff x="0" y="0"/>
          <a:chExt cx="0" cy="0"/>
        </a:xfrm>
      </p:grpSpPr>
      <p:sp>
        <p:nvSpPr>
          <p:cNvPr id="481"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482"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bg>
      <p:bgPr>
        <a:solidFill>
          <a:srgbClr val="FFFFFF"/>
        </a:solidFill>
      </p:bgPr>
    </p:bg>
    <p:spTree>
      <p:nvGrpSpPr>
        <p:cNvPr id="1" name=""/>
        <p:cNvGrpSpPr/>
        <p:nvPr/>
      </p:nvGrpSpPr>
      <p:grpSpPr>
        <a:xfrm>
          <a:off x="0" y="0"/>
          <a:ext cx="0" cy="0"/>
          <a:chOff x="0" y="0"/>
          <a:chExt cx="0" cy="0"/>
        </a:xfrm>
      </p:grpSpPr>
      <p:sp>
        <p:nvSpPr>
          <p:cNvPr id="489" name="Google Shape;108;p70"/>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490"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491"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492" name="Google Shape;111;p70"/>
          <p:cNvSpPr txBox="1"/>
          <p:nvPr>
            <p:ph type="body" sz="half" idx="21"/>
          </p:nvPr>
        </p:nvSpPr>
        <p:spPr>
          <a:xfrm>
            <a:off x="4939500" y="724074"/>
            <a:ext cx="3837000" cy="3695102"/>
          </a:xfrm>
          <a:prstGeom prst="rect">
            <a:avLst/>
          </a:prstGeom>
        </p:spPr>
        <p:txBody>
          <a:bodyPr anchor="ctr"/>
          <a:lstStyle/>
          <a:p>
            <a:pPr/>
          </a:p>
        </p:txBody>
      </p:sp>
      <p:sp>
        <p:nvSpPr>
          <p:cNvPr id="493"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bg>
      <p:bgPr>
        <a:solidFill>
          <a:srgbClr val="FFFFFF"/>
        </a:solidFill>
      </p:bgPr>
    </p:bg>
    <p:spTree>
      <p:nvGrpSpPr>
        <p:cNvPr id="1" name=""/>
        <p:cNvGrpSpPr/>
        <p:nvPr/>
      </p:nvGrpSpPr>
      <p:grpSpPr>
        <a:xfrm>
          <a:off x="0" y="0"/>
          <a:ext cx="0" cy="0"/>
          <a:chOff x="0" y="0"/>
          <a:chExt cx="0" cy="0"/>
        </a:xfrm>
      </p:grpSpPr>
      <p:sp>
        <p:nvSpPr>
          <p:cNvPr id="500"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501"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bg>
      <p:bgPr>
        <a:solidFill>
          <a:srgbClr val="FFFFFF"/>
        </a:solidFill>
      </p:bgPr>
    </p:bg>
    <p:spTree>
      <p:nvGrpSpPr>
        <p:cNvPr id="1" name=""/>
        <p:cNvGrpSpPr/>
        <p:nvPr/>
      </p:nvGrpSpPr>
      <p:grpSpPr>
        <a:xfrm>
          <a:off x="0" y="0"/>
          <a:ext cx="0" cy="0"/>
          <a:chOff x="0" y="0"/>
          <a:chExt cx="0" cy="0"/>
        </a:xfrm>
      </p:grpSpPr>
      <p:sp>
        <p:nvSpPr>
          <p:cNvPr id="508"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509"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510"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517"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p:spTree>
      <p:nvGrpSpPr>
        <p:cNvPr id="1" name=""/>
        <p:cNvGrpSpPr/>
        <p:nvPr/>
      </p:nvGrpSpPr>
      <p:grpSpPr>
        <a:xfrm>
          <a:off x="0" y="0"/>
          <a:ext cx="0" cy="0"/>
          <a:chOff x="0" y="0"/>
          <a:chExt cx="0" cy="0"/>
        </a:xfrm>
      </p:grpSpPr>
      <p:sp>
        <p:nvSpPr>
          <p:cNvPr id="5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_1_1_1_1_4">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_1_1_1_1_4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_1_1_1_1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_1_1_1_1_5">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_10_2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_10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4">
    <p:bg>
      <p:bgPr>
        <a:solidFill>
          <a:srgbClr val="FFFFFF"/>
        </a:solidFill>
      </p:bgPr>
    </p:bg>
    <p:spTree>
      <p:nvGrpSpPr>
        <p:cNvPr id="1" name=""/>
        <p:cNvGrpSpPr/>
        <p:nvPr/>
      </p:nvGrpSpPr>
      <p:grpSpPr>
        <a:xfrm>
          <a:off x="0" y="0"/>
          <a:ext cx="0" cy="0"/>
          <a:chOff x="0" y="0"/>
          <a:chExt cx="0" cy="0"/>
        </a:xfrm>
      </p:grpSpPr>
      <p:sp>
        <p:nvSpPr>
          <p:cNvPr id="636" name="Body Level One…"/>
          <p:cNvSpPr txBox="1"/>
          <p:nvPr>
            <p:ph type="body" sz="quarter" idx="1"/>
          </p:nvPr>
        </p:nvSpPr>
        <p:spPr>
          <a:xfrm>
            <a:off x="450502" y="4447447"/>
            <a:ext cx="8239202" cy="239101"/>
          </a:xfrm>
          <a:prstGeom prst="rect">
            <a:avLst/>
          </a:prstGeom>
        </p:spPr>
        <p:txBody>
          <a:bodyPr lIns="17149" tIns="17149" rIns="17149" bIns="17149"/>
          <a:lstStyle>
            <a:lvl1pPr marL="228600" indent="0">
              <a:lnSpc>
                <a:spcPct val="100000"/>
              </a:lnSpc>
              <a:buClrTx/>
              <a:buSzTx/>
              <a:buFontTx/>
              <a:buNone/>
              <a:defRPr b="1" sz="1400"/>
            </a:lvl1pPr>
            <a:lvl2pPr marL="914400" indent="-279400">
              <a:lnSpc>
                <a:spcPct val="100000"/>
              </a:lnSpc>
              <a:buClrTx/>
              <a:buSzPts val="1400"/>
              <a:buFontTx/>
              <a:defRPr b="1" sz="1400"/>
            </a:lvl2pPr>
            <a:lvl3pPr marL="1371600" indent="-279400">
              <a:lnSpc>
                <a:spcPct val="100000"/>
              </a:lnSpc>
              <a:buClrTx/>
              <a:buSzPts val="1400"/>
              <a:buFontTx/>
              <a:defRPr b="1" sz="1400"/>
            </a:lvl3pPr>
            <a:lvl4pPr marL="1828800" indent="-279400">
              <a:lnSpc>
                <a:spcPct val="100000"/>
              </a:lnSpc>
              <a:buClrTx/>
              <a:buSzPts val="1400"/>
              <a:buFontTx/>
              <a:defRPr b="1" sz="1400"/>
            </a:lvl4pPr>
            <a:lvl5pPr marL="2286000" indent="-279400">
              <a:lnSpc>
                <a:spcPct val="100000"/>
              </a:lnSpc>
              <a:buClrTx/>
              <a:buSzPts val="1400"/>
              <a:buFontTx/>
              <a:defRPr b="1" sz="1400"/>
            </a:lvl5pPr>
          </a:lstStyle>
          <a:p>
            <a:pPr/>
            <a:r>
              <a:t>Body Level One</a:t>
            </a:r>
          </a:p>
          <a:p>
            <a:pPr lvl="1"/>
            <a:r>
              <a:t>Body Level Two</a:t>
            </a:r>
          </a:p>
          <a:p>
            <a:pPr lvl="2"/>
            <a:r>
              <a:t>Body Level Three</a:t>
            </a:r>
          </a:p>
          <a:p>
            <a:pPr lvl="3"/>
            <a:r>
              <a:t>Body Level Four</a:t>
            </a:r>
          </a:p>
          <a:p>
            <a:pPr lvl="4"/>
            <a:r>
              <a:t>Body Level Five</a:t>
            </a:r>
          </a:p>
        </p:txBody>
      </p:sp>
      <p:sp>
        <p:nvSpPr>
          <p:cNvPr id="637" name="Title Text"/>
          <p:cNvSpPr txBox="1"/>
          <p:nvPr>
            <p:ph type="title"/>
          </p:nvPr>
        </p:nvSpPr>
        <p:spPr>
          <a:xfrm>
            <a:off x="452435" y="965621"/>
            <a:ext cx="8239202" cy="1743001"/>
          </a:xfrm>
          <a:prstGeom prst="rect">
            <a:avLst/>
          </a:prstGeom>
        </p:spPr>
        <p:txBody>
          <a:bodyPr lIns="19050" tIns="19050" rIns="19050" bIns="19050" anchor="b"/>
          <a:lstStyle>
            <a:lvl1pPr>
              <a:lnSpc>
                <a:spcPct val="80000"/>
              </a:lnSpc>
              <a:defRPr sz="4400"/>
            </a:lvl1pPr>
          </a:lstStyle>
          <a:p>
            <a:pPr/>
            <a:r>
              <a:t>Title Text</a:t>
            </a:r>
          </a:p>
        </p:txBody>
      </p:sp>
      <p:sp>
        <p:nvSpPr>
          <p:cNvPr id="638" name="Google Shape;141;p90"/>
          <p:cNvSpPr txBox="1"/>
          <p:nvPr>
            <p:ph type="body" sz="quarter" idx="21"/>
          </p:nvPr>
        </p:nvSpPr>
        <p:spPr>
          <a:xfrm>
            <a:off x="450502" y="2708695"/>
            <a:ext cx="8239202" cy="714301"/>
          </a:xfrm>
          <a:prstGeom prst="rect">
            <a:avLst/>
          </a:prstGeom>
        </p:spPr>
        <p:txBody>
          <a:bodyPr lIns="19050" tIns="19050" rIns="19050" bIns="19050"/>
          <a:lstStyle/>
          <a:p>
            <a:pPr marL="228600" indent="0">
              <a:lnSpc>
                <a:spcPct val="100000"/>
              </a:lnSpc>
              <a:buClrTx/>
              <a:buSzTx/>
              <a:buFontTx/>
              <a:buNone/>
              <a:defRPr b="1" sz="2100"/>
            </a:pPr>
          </a:p>
        </p:txBody>
      </p:sp>
      <p:sp>
        <p:nvSpPr>
          <p:cNvPr id="639" name="Slide Number"/>
          <p:cNvSpPr txBox="1"/>
          <p:nvPr>
            <p:ph type="sldNum" sz="quarter" idx="2"/>
          </p:nvPr>
        </p:nvSpPr>
        <p:spPr>
          <a:xfrm>
            <a:off x="4494870" y="4924474"/>
            <a:ext cx="149685" cy="127001"/>
          </a:xfrm>
          <a:prstGeom prst="rect">
            <a:avLst/>
          </a:prstGeom>
        </p:spPr>
        <p:txBody>
          <a:bodyPr lIns="19050" tIns="19050" rIns="19050" bIns="19050" anchor="b">
            <a:spAutoFit/>
          </a:bodyPr>
          <a:lstStyle>
            <a:lvl1pPr algn="ct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_5">
    <p:bg>
      <p:bgPr>
        <a:solidFill>
          <a:srgbClr val="FFFFFF"/>
        </a:solidFill>
      </p:bgPr>
    </p:bg>
    <p:spTree>
      <p:nvGrpSpPr>
        <p:cNvPr id="1" name=""/>
        <p:cNvGrpSpPr/>
        <p:nvPr/>
      </p:nvGrpSpPr>
      <p:grpSpPr>
        <a:xfrm>
          <a:off x="0" y="0"/>
          <a:ext cx="0" cy="0"/>
          <a:chOff x="0" y="0"/>
          <a:chExt cx="0" cy="0"/>
        </a:xfrm>
      </p:grpSpPr>
      <p:sp>
        <p:nvSpPr>
          <p:cNvPr id="646" name="Google Shape;144;p91"/>
          <p:cNvSpPr/>
          <p:nvPr/>
        </p:nvSpPr>
        <p:spPr>
          <a:xfrm flipV="1">
            <a:off x="337101" y="150"/>
            <a:ext cx="1" cy="664801"/>
          </a:xfrm>
          <a:prstGeom prst="line">
            <a:avLst/>
          </a:prstGeom>
          <a:ln>
            <a:solidFill>
              <a:srgbClr val="4285F4"/>
            </a:solidFill>
          </a:ln>
        </p:spPr>
        <p:txBody>
          <a:bodyPr lIns="0" tIns="0" rIns="0" bIns="0"/>
          <a:lstStyle/>
          <a:p>
            <a:pPr/>
          </a:p>
        </p:txBody>
      </p:sp>
      <p:sp>
        <p:nvSpPr>
          <p:cNvPr id="647" name="Google Shape;145;p91"/>
          <p:cNvSpPr/>
          <p:nvPr/>
        </p:nvSpPr>
        <p:spPr>
          <a:xfrm flipV="1">
            <a:off x="337094" y="4801199"/>
            <a:ext cx="1" cy="342301"/>
          </a:xfrm>
          <a:prstGeom prst="line">
            <a:avLst/>
          </a:prstGeom>
          <a:ln>
            <a:solidFill>
              <a:srgbClr val="4285F4"/>
            </a:solidFill>
          </a:ln>
        </p:spPr>
        <p:txBody>
          <a:bodyPr lIns="0" tIns="0" rIns="0" bIns="0"/>
          <a:lstStyle/>
          <a:p>
            <a:pPr/>
          </a:p>
        </p:txBody>
      </p:sp>
      <p:sp>
        <p:nvSpPr>
          <p:cNvPr id="648" name="Body Level One…"/>
          <p:cNvSpPr txBox="1"/>
          <p:nvPr>
            <p:ph type="body" sz="quarter" idx="1"/>
          </p:nvPr>
        </p:nvSpPr>
        <p:spPr>
          <a:xfrm>
            <a:off x="663788" y="4627162"/>
            <a:ext cx="6001800" cy="420001"/>
          </a:xfrm>
          <a:prstGeom prst="rect">
            <a:avLst/>
          </a:prstGeom>
        </p:spPr>
        <p:txBody>
          <a:bodyPr anchor="b"/>
          <a:lstStyle>
            <a:lvl1pPr marL="342900" indent="-228600">
              <a:buClrTx/>
              <a:buSzTx/>
              <a:buFontTx/>
              <a:buNone/>
              <a:defRPr sz="600">
                <a:solidFill>
                  <a:srgbClr val="000000"/>
                </a:solidFill>
              </a:defRPr>
            </a:lvl1pPr>
            <a:lvl2pPr marL="342900" indent="254000">
              <a:buClrTx/>
              <a:buSzTx/>
              <a:buFontTx/>
              <a:buNone/>
              <a:defRPr sz="600">
                <a:solidFill>
                  <a:srgbClr val="000000"/>
                </a:solidFill>
              </a:defRPr>
            </a:lvl2pPr>
            <a:lvl3pPr marL="342900" indent="711200">
              <a:buClrTx/>
              <a:buSzTx/>
              <a:buFontTx/>
              <a:buNone/>
              <a:defRPr sz="600">
                <a:solidFill>
                  <a:srgbClr val="000000"/>
                </a:solidFill>
              </a:defRPr>
            </a:lvl3pPr>
            <a:lvl4pPr marL="342900" indent="1168400">
              <a:buClrTx/>
              <a:buSzTx/>
              <a:buFontTx/>
              <a:buNone/>
              <a:defRPr sz="600">
                <a:solidFill>
                  <a:srgbClr val="000000"/>
                </a:solidFill>
              </a:defRPr>
            </a:lvl4pPr>
            <a:lvl5pPr marL="342900" indent="1625600">
              <a:buClrTx/>
              <a:buSzTx/>
              <a:buFontTx/>
              <a:buNone/>
              <a:defRPr sz="6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49" name="Google Shape;149;p91"/>
          <p:cNvSpPr/>
          <p:nvPr/>
        </p:nvSpPr>
        <p:spPr>
          <a:xfrm flipH="1">
            <a:off x="2562437" y="2758500"/>
            <a:ext cx="1" cy="1145701"/>
          </a:xfrm>
          <a:prstGeom prst="line">
            <a:avLst/>
          </a:prstGeom>
          <a:ln>
            <a:solidFill>
              <a:srgbClr val="595959"/>
            </a:solidFill>
            <a:prstDash val="dot"/>
          </a:ln>
        </p:spPr>
        <p:txBody>
          <a:bodyPr lIns="0" tIns="0" rIns="0" bIns="0"/>
          <a:lstStyle/>
          <a:p>
            <a:pPr/>
          </a:p>
        </p:txBody>
      </p:sp>
      <p:sp>
        <p:nvSpPr>
          <p:cNvPr id="650" name="Google Shape;150;p91"/>
          <p:cNvSpPr/>
          <p:nvPr/>
        </p:nvSpPr>
        <p:spPr>
          <a:xfrm>
            <a:off x="4572075" y="2758500"/>
            <a:ext cx="1" cy="1145701"/>
          </a:xfrm>
          <a:prstGeom prst="line">
            <a:avLst/>
          </a:prstGeom>
          <a:ln>
            <a:solidFill>
              <a:srgbClr val="595959"/>
            </a:solidFill>
            <a:prstDash val="dot"/>
          </a:ln>
        </p:spPr>
        <p:txBody>
          <a:bodyPr lIns="0" tIns="0" rIns="0" bIns="0"/>
          <a:lstStyle/>
          <a:p>
            <a:pPr/>
          </a:p>
        </p:txBody>
      </p:sp>
      <p:sp>
        <p:nvSpPr>
          <p:cNvPr id="651" name="Google Shape;151;p91"/>
          <p:cNvSpPr/>
          <p:nvPr/>
        </p:nvSpPr>
        <p:spPr>
          <a:xfrm>
            <a:off x="6581712" y="2758500"/>
            <a:ext cx="1" cy="1145701"/>
          </a:xfrm>
          <a:prstGeom prst="line">
            <a:avLst/>
          </a:prstGeom>
          <a:ln>
            <a:solidFill>
              <a:srgbClr val="595959"/>
            </a:solidFill>
            <a:prstDash val="dot"/>
          </a:ln>
        </p:spPr>
        <p:txBody>
          <a:bodyPr lIns="0" tIns="0" rIns="0" bIns="0"/>
          <a:lstStyle/>
          <a:p>
            <a:pPr/>
          </a:p>
        </p:txBody>
      </p:sp>
      <p:sp>
        <p:nvSpPr>
          <p:cNvPr id="652" name="Title Text"/>
          <p:cNvSpPr txBox="1"/>
          <p:nvPr>
            <p:ph type="title"/>
          </p:nvPr>
        </p:nvSpPr>
        <p:spPr>
          <a:xfrm>
            <a:off x="663788" y="825262"/>
            <a:ext cx="7816500" cy="414902"/>
          </a:xfrm>
          <a:prstGeom prst="rect">
            <a:avLst/>
          </a:prstGeom>
        </p:spPr>
        <p:txBody>
          <a:bodyPr/>
          <a:lstStyle>
            <a:lvl1pPr algn="ctr">
              <a:lnSpc>
                <a:spcPct val="130000"/>
              </a:lnSpc>
              <a:defRPr sz="2100"/>
            </a:lvl1pPr>
          </a:lstStyle>
          <a:p>
            <a:pPr/>
            <a:r>
              <a:t>Title Text</a:t>
            </a:r>
          </a:p>
        </p:txBody>
      </p:sp>
      <p:sp>
        <p:nvSpPr>
          <p:cNvPr id="653" name="Slide Number"/>
          <p:cNvSpPr txBox="1"/>
          <p:nvPr>
            <p:ph type="sldNum" sz="quarter" idx="2"/>
          </p:nvPr>
        </p:nvSpPr>
        <p:spPr>
          <a:xfrm>
            <a:off x="272330" y="4607867"/>
            <a:ext cx="127001" cy="127001"/>
          </a:xfrm>
          <a:prstGeom prst="rect">
            <a:avLst/>
          </a:prstGeom>
        </p:spPr>
        <p:txBody>
          <a:bodyPr lIns="0" tIns="0" rIns="0" bIns="0" anchor="b"/>
          <a:lstStyle>
            <a:lvl1pPr algn="ctr">
              <a:defRPr sz="600">
                <a:latin typeface="Red Hat Text Medium"/>
                <a:ea typeface="Red Hat Text Medium"/>
                <a:cs typeface="Red Hat Text Medium"/>
                <a:sym typeface="Red Hat Text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_10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_1_1_1_1_1_1_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_6">
    <p:bg>
      <p:bgPr>
        <a:solidFill>
          <a:srgbClr val="FFFFFF"/>
        </a:solidFill>
      </p:bgPr>
    </p:bg>
    <p:spTree>
      <p:nvGrpSpPr>
        <p:cNvPr id="1" name=""/>
        <p:cNvGrpSpPr/>
        <p:nvPr/>
      </p:nvGrpSpPr>
      <p:grpSpPr>
        <a:xfrm>
          <a:off x="0" y="0"/>
          <a:ext cx="0" cy="0"/>
          <a:chOff x="0" y="0"/>
          <a:chExt cx="0" cy="0"/>
        </a:xfrm>
      </p:grpSpPr>
      <p:sp>
        <p:nvSpPr>
          <p:cNvPr id="667" name="Body Level One…"/>
          <p:cNvSpPr txBox="1"/>
          <p:nvPr>
            <p:ph type="body" sz="quarter" idx="1"/>
          </p:nvPr>
        </p:nvSpPr>
        <p:spPr>
          <a:xfrm>
            <a:off x="335831" y="41579"/>
            <a:ext cx="3861600" cy="612301"/>
          </a:xfrm>
          <a:prstGeom prst="rect">
            <a:avLst/>
          </a:prstGeom>
        </p:spPr>
        <p:txBody>
          <a:bodyPr lIns="68574" tIns="68574" rIns="68574" bIns="68574" anchor="ctr"/>
          <a:lstStyle>
            <a:lvl1pPr marL="342900" indent="-228600">
              <a:lnSpc>
                <a:spcPct val="100000"/>
              </a:lnSpc>
              <a:buClrTx/>
              <a:buSzTx/>
              <a:buFontTx/>
              <a:buNone/>
              <a:defRPr sz="800">
                <a:solidFill>
                  <a:srgbClr val="4285F4"/>
                </a:solidFill>
                <a:latin typeface="Red Hat Text Medium"/>
                <a:ea typeface="Red Hat Text Medium"/>
                <a:cs typeface="Red Hat Text Medium"/>
                <a:sym typeface="Red Hat Text Medium"/>
              </a:defRPr>
            </a:lvl1pPr>
            <a:lvl2pPr marL="342900" indent="254000">
              <a:lnSpc>
                <a:spcPct val="100000"/>
              </a:lnSpc>
              <a:buClrTx/>
              <a:buSzTx/>
              <a:buFontTx/>
              <a:buNone/>
              <a:defRPr sz="800">
                <a:solidFill>
                  <a:srgbClr val="4285F4"/>
                </a:solidFill>
                <a:latin typeface="Red Hat Text Medium"/>
                <a:ea typeface="Red Hat Text Medium"/>
                <a:cs typeface="Red Hat Text Medium"/>
                <a:sym typeface="Red Hat Text Medium"/>
              </a:defRPr>
            </a:lvl2pPr>
            <a:lvl3pPr marL="342900" indent="711200">
              <a:lnSpc>
                <a:spcPct val="100000"/>
              </a:lnSpc>
              <a:buClrTx/>
              <a:buSzTx/>
              <a:buFontTx/>
              <a:buNone/>
              <a:defRPr sz="800">
                <a:solidFill>
                  <a:srgbClr val="4285F4"/>
                </a:solidFill>
                <a:latin typeface="Red Hat Text Medium"/>
                <a:ea typeface="Red Hat Text Medium"/>
                <a:cs typeface="Red Hat Text Medium"/>
                <a:sym typeface="Red Hat Text Medium"/>
              </a:defRPr>
            </a:lvl3pPr>
            <a:lvl4pPr marL="342900" indent="1168400">
              <a:lnSpc>
                <a:spcPct val="100000"/>
              </a:lnSpc>
              <a:buClrTx/>
              <a:buSzTx/>
              <a:buFontTx/>
              <a:buNone/>
              <a:defRPr sz="800">
                <a:solidFill>
                  <a:srgbClr val="4285F4"/>
                </a:solidFill>
                <a:latin typeface="Red Hat Text Medium"/>
                <a:ea typeface="Red Hat Text Medium"/>
                <a:cs typeface="Red Hat Text Medium"/>
                <a:sym typeface="Red Hat Text Medium"/>
              </a:defRPr>
            </a:lvl4pPr>
            <a:lvl5pPr marL="342900" indent="1625600">
              <a:lnSpc>
                <a:spcPct val="100000"/>
              </a:lnSpc>
              <a:buClrTx/>
              <a:buSzTx/>
              <a:buFontTx/>
              <a:buNone/>
              <a:defRPr sz="800">
                <a:solidFill>
                  <a:srgbClr val="4285F4"/>
                </a:solidFill>
                <a:latin typeface="Red Hat Text Medium"/>
                <a:ea typeface="Red Hat Text Medium"/>
                <a:cs typeface="Red Hat Text Medium"/>
                <a:sym typeface="Red Hat Text Medium"/>
              </a:defRPr>
            </a:lvl5pPr>
          </a:lstStyle>
          <a:p>
            <a:pPr/>
            <a:r>
              <a:t>Body Level One</a:t>
            </a:r>
          </a:p>
          <a:p>
            <a:pPr lvl="1"/>
            <a:r>
              <a:t>Body Level Two</a:t>
            </a:r>
          </a:p>
          <a:p>
            <a:pPr lvl="2"/>
            <a:r>
              <a:t>Body Level Three</a:t>
            </a:r>
          </a:p>
          <a:p>
            <a:pPr lvl="3"/>
            <a:r>
              <a:t>Body Level Four</a:t>
            </a:r>
          </a:p>
          <a:p>
            <a:pPr lvl="4"/>
            <a:r>
              <a:t>Body Level Five</a:t>
            </a:r>
          </a:p>
        </p:txBody>
      </p:sp>
      <p:sp>
        <p:nvSpPr>
          <p:cNvPr id="668" name="Title Text"/>
          <p:cNvSpPr txBox="1"/>
          <p:nvPr>
            <p:ph type="title"/>
          </p:nvPr>
        </p:nvSpPr>
        <p:spPr>
          <a:xfrm>
            <a:off x="663788" y="653812"/>
            <a:ext cx="7816500" cy="414902"/>
          </a:xfrm>
          <a:prstGeom prst="rect">
            <a:avLst/>
          </a:prstGeom>
        </p:spPr>
        <p:txBody>
          <a:bodyPr/>
          <a:lstStyle>
            <a:lvl1pPr algn="ctr">
              <a:lnSpc>
                <a:spcPct val="130000"/>
              </a:lnSpc>
              <a:defRPr sz="2000"/>
            </a:lvl1pPr>
          </a:lstStyle>
          <a:p>
            <a:pPr/>
            <a:r>
              <a:t>Title Text</a:t>
            </a:r>
          </a:p>
        </p:txBody>
      </p:sp>
      <p:sp>
        <p:nvSpPr>
          <p:cNvPr id="669" name="Google Shape;167;p93"/>
          <p:cNvSpPr/>
          <p:nvPr/>
        </p:nvSpPr>
        <p:spPr>
          <a:xfrm flipV="1">
            <a:off x="337101" y="150"/>
            <a:ext cx="1" cy="664801"/>
          </a:xfrm>
          <a:prstGeom prst="line">
            <a:avLst/>
          </a:prstGeom>
          <a:ln>
            <a:solidFill>
              <a:srgbClr val="4285F4"/>
            </a:solidFill>
          </a:ln>
        </p:spPr>
        <p:txBody>
          <a:bodyPr lIns="0" tIns="0" rIns="0" bIns="0"/>
          <a:lstStyle/>
          <a:p>
            <a:pPr/>
          </a:p>
        </p:txBody>
      </p:sp>
      <p:sp>
        <p:nvSpPr>
          <p:cNvPr id="670" name="Google Shape;168;p93"/>
          <p:cNvSpPr/>
          <p:nvPr/>
        </p:nvSpPr>
        <p:spPr>
          <a:xfrm flipV="1">
            <a:off x="337094" y="4801199"/>
            <a:ext cx="1" cy="342301"/>
          </a:xfrm>
          <a:prstGeom prst="line">
            <a:avLst/>
          </a:prstGeom>
          <a:ln>
            <a:solidFill>
              <a:srgbClr val="4285F4"/>
            </a:solidFill>
          </a:ln>
        </p:spPr>
        <p:txBody>
          <a:bodyPr lIns="0" tIns="0" rIns="0" bIns="0"/>
          <a:lstStyle/>
          <a:p>
            <a:pPr/>
          </a:p>
        </p:txBody>
      </p:sp>
      <p:sp>
        <p:nvSpPr>
          <p:cNvPr id="671" name="Slide Number"/>
          <p:cNvSpPr txBox="1"/>
          <p:nvPr>
            <p:ph type="sldNum" sz="quarter" idx="2"/>
          </p:nvPr>
        </p:nvSpPr>
        <p:spPr>
          <a:xfrm>
            <a:off x="272330" y="4607867"/>
            <a:ext cx="127001" cy="127001"/>
          </a:xfrm>
          <a:prstGeom prst="rect">
            <a:avLst/>
          </a:prstGeom>
        </p:spPr>
        <p:txBody>
          <a:bodyPr lIns="0" tIns="0" rIns="0" bIns="0" anchor="b"/>
          <a:lstStyle>
            <a:lvl1pPr algn="ctr">
              <a:defRPr sz="600">
                <a:latin typeface="Red Hat Text Medium"/>
                <a:ea typeface="Red Hat Text Medium"/>
                <a:cs typeface="Red Hat Text Medium"/>
                <a:sym typeface="Red Hat Text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_4">
    <p:bg>
      <p:bgPr>
        <a:solidFill>
          <a:srgbClr val="FFFFFF"/>
        </a:solidFill>
      </p:bgPr>
    </p:bg>
    <p:spTree>
      <p:nvGrpSpPr>
        <p:cNvPr id="1" name=""/>
        <p:cNvGrpSpPr/>
        <p:nvPr/>
      </p:nvGrpSpPr>
      <p:grpSpPr>
        <a:xfrm>
          <a:off x="0" y="0"/>
          <a:ext cx="0" cy="0"/>
          <a:chOff x="0" y="0"/>
          <a:chExt cx="0" cy="0"/>
        </a:xfrm>
      </p:grpSpPr>
      <p:sp>
        <p:nvSpPr>
          <p:cNvPr id="678" name="Title Text"/>
          <p:cNvSpPr txBox="1"/>
          <p:nvPr>
            <p:ph type="title"/>
          </p:nvPr>
        </p:nvSpPr>
        <p:spPr>
          <a:xfrm>
            <a:off x="1314450" y="709500"/>
            <a:ext cx="6515100" cy="355201"/>
          </a:xfrm>
          <a:prstGeom prst="rect">
            <a:avLst/>
          </a:prstGeom>
        </p:spPr>
        <p:txBody>
          <a:bodyPr/>
          <a:lstStyle>
            <a:lvl1pPr algn="ctr">
              <a:lnSpc>
                <a:spcPct val="130000"/>
              </a:lnSpc>
              <a:defRPr sz="2000"/>
            </a:lvl1pPr>
          </a:lstStyle>
          <a:p>
            <a:pPr/>
            <a:r>
              <a:t>Title Text</a:t>
            </a:r>
          </a:p>
        </p:txBody>
      </p:sp>
      <p:sp>
        <p:nvSpPr>
          <p:cNvPr id="679" name="Google Shape;175;p94"/>
          <p:cNvSpPr/>
          <p:nvPr/>
        </p:nvSpPr>
        <p:spPr>
          <a:xfrm flipV="1">
            <a:off x="337101" y="150"/>
            <a:ext cx="1" cy="664801"/>
          </a:xfrm>
          <a:prstGeom prst="line">
            <a:avLst/>
          </a:prstGeom>
          <a:ln>
            <a:solidFill>
              <a:srgbClr val="5A5A5A"/>
            </a:solidFill>
          </a:ln>
        </p:spPr>
        <p:txBody>
          <a:bodyPr lIns="0" tIns="0" rIns="0" bIns="0"/>
          <a:lstStyle/>
          <a:p>
            <a:pPr/>
          </a:p>
        </p:txBody>
      </p:sp>
      <p:sp>
        <p:nvSpPr>
          <p:cNvPr id="680" name="Body Level One…"/>
          <p:cNvSpPr txBox="1"/>
          <p:nvPr>
            <p:ph type="body" sz="quarter" idx="1"/>
          </p:nvPr>
        </p:nvSpPr>
        <p:spPr>
          <a:xfrm>
            <a:off x="335831" y="41579"/>
            <a:ext cx="3861600" cy="612301"/>
          </a:xfrm>
          <a:prstGeom prst="rect">
            <a:avLst/>
          </a:prstGeom>
        </p:spPr>
        <p:txBody>
          <a:bodyPr lIns="68574" tIns="68574" rIns="68574" bIns="68574" anchor="ctr"/>
          <a:lstStyle>
            <a:lvl1pPr marL="342900" indent="-228600">
              <a:lnSpc>
                <a:spcPct val="100000"/>
              </a:lnSpc>
              <a:buClrTx/>
              <a:buSzTx/>
              <a:buFontTx/>
              <a:buNone/>
              <a:defRPr sz="700">
                <a:solidFill>
                  <a:srgbClr val="5A5A5A"/>
                </a:solidFill>
                <a:latin typeface="Overpass SemiBold"/>
                <a:ea typeface="Overpass SemiBold"/>
                <a:cs typeface="Overpass SemiBold"/>
                <a:sym typeface="Overpass SemiBold"/>
              </a:defRPr>
            </a:lvl1pPr>
            <a:lvl2pPr marL="342900" indent="254000">
              <a:lnSpc>
                <a:spcPct val="100000"/>
              </a:lnSpc>
              <a:buClrTx/>
              <a:buSzTx/>
              <a:buFontTx/>
              <a:buNone/>
              <a:defRPr sz="700">
                <a:solidFill>
                  <a:srgbClr val="5A5A5A"/>
                </a:solidFill>
                <a:latin typeface="Overpass SemiBold"/>
                <a:ea typeface="Overpass SemiBold"/>
                <a:cs typeface="Overpass SemiBold"/>
                <a:sym typeface="Overpass SemiBold"/>
              </a:defRPr>
            </a:lvl2pPr>
            <a:lvl3pPr marL="342900" indent="711200">
              <a:lnSpc>
                <a:spcPct val="100000"/>
              </a:lnSpc>
              <a:buClrTx/>
              <a:buSzTx/>
              <a:buFontTx/>
              <a:buNone/>
              <a:defRPr sz="700">
                <a:solidFill>
                  <a:srgbClr val="5A5A5A"/>
                </a:solidFill>
                <a:latin typeface="Overpass SemiBold"/>
                <a:ea typeface="Overpass SemiBold"/>
                <a:cs typeface="Overpass SemiBold"/>
                <a:sym typeface="Overpass SemiBold"/>
              </a:defRPr>
            </a:lvl3pPr>
            <a:lvl4pPr marL="342900" indent="1168400">
              <a:lnSpc>
                <a:spcPct val="100000"/>
              </a:lnSpc>
              <a:buClrTx/>
              <a:buSzTx/>
              <a:buFontTx/>
              <a:buNone/>
              <a:defRPr sz="700">
                <a:solidFill>
                  <a:srgbClr val="5A5A5A"/>
                </a:solidFill>
                <a:latin typeface="Overpass SemiBold"/>
                <a:ea typeface="Overpass SemiBold"/>
                <a:cs typeface="Overpass SemiBold"/>
                <a:sym typeface="Overpass SemiBold"/>
              </a:defRPr>
            </a:lvl4pPr>
            <a:lvl5pPr marL="342900" indent="1625600">
              <a:lnSpc>
                <a:spcPct val="100000"/>
              </a:lnSpc>
              <a:buClrTx/>
              <a:buSzTx/>
              <a:buFontTx/>
              <a:buNone/>
              <a:defRPr sz="700">
                <a:solidFill>
                  <a:srgbClr val="5A5A5A"/>
                </a:solidFill>
                <a:latin typeface="Overpass SemiBold"/>
                <a:ea typeface="Overpass SemiBold"/>
                <a:cs typeface="Overpass SemiBold"/>
                <a:sym typeface="Overpass SemiBold"/>
              </a:defRPr>
            </a:lvl5pPr>
          </a:lstStyle>
          <a:p>
            <a:pPr/>
            <a:r>
              <a:t>Body Level One</a:t>
            </a:r>
          </a:p>
          <a:p>
            <a:pPr lvl="1"/>
            <a:r>
              <a:t>Body Level Two</a:t>
            </a:r>
          </a:p>
          <a:p>
            <a:pPr lvl="2"/>
            <a:r>
              <a:t>Body Level Three</a:t>
            </a:r>
          </a:p>
          <a:p>
            <a:pPr lvl="3"/>
            <a:r>
              <a:t>Body Level Four</a:t>
            </a:r>
          </a:p>
          <a:p>
            <a:pPr lvl="4"/>
            <a:r>
              <a:t>Body Level Five</a:t>
            </a:r>
          </a:p>
        </p:txBody>
      </p:sp>
      <p:sp>
        <p:nvSpPr>
          <p:cNvPr id="681" name="Google Shape;177;p94"/>
          <p:cNvSpPr/>
          <p:nvPr/>
        </p:nvSpPr>
        <p:spPr>
          <a:xfrm flipV="1">
            <a:off x="337094" y="4801199"/>
            <a:ext cx="1" cy="342301"/>
          </a:xfrm>
          <a:prstGeom prst="line">
            <a:avLst/>
          </a:prstGeom>
          <a:ln>
            <a:solidFill>
              <a:srgbClr val="5A5A5A"/>
            </a:solidFill>
          </a:ln>
        </p:spPr>
        <p:txBody>
          <a:bodyPr lIns="0" tIns="0" rIns="0" bIns="0"/>
          <a:lstStyle/>
          <a:p>
            <a:pPr/>
          </a:p>
        </p:txBody>
      </p:sp>
      <p:sp>
        <p:nvSpPr>
          <p:cNvPr id="682" name="Google Shape;179;p94"/>
          <p:cNvSpPr txBox="1"/>
          <p:nvPr/>
        </p:nvSpPr>
        <p:spPr>
          <a:xfrm>
            <a:off x="7551022" y="299476"/>
            <a:ext cx="12144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lnSpc>
                <a:spcPct val="150000"/>
              </a:lnSpc>
              <a:defRPr b="1" sz="500">
                <a:solidFill>
                  <a:srgbClr val="666666"/>
                </a:solidFill>
                <a:latin typeface="Overpass"/>
                <a:ea typeface="Overpass"/>
                <a:cs typeface="Overpass"/>
                <a:sym typeface="Overpass"/>
              </a:defRPr>
            </a:pPr>
            <a:r>
              <a:t>CONFIDENTIAL </a:t>
            </a:r>
            <a:r>
              <a:rPr b="0">
                <a:latin typeface="Overpass Light"/>
                <a:ea typeface="Overpass Light"/>
                <a:cs typeface="Overpass Light"/>
                <a:sym typeface="Overpass Light"/>
              </a:rPr>
              <a:t>Designator</a:t>
            </a:r>
          </a:p>
        </p:txBody>
      </p:sp>
      <p:sp>
        <p:nvSpPr>
          <p:cNvPr id="683" name="Slide Number"/>
          <p:cNvSpPr txBox="1"/>
          <p:nvPr>
            <p:ph type="sldNum" sz="quarter" idx="2"/>
          </p:nvPr>
        </p:nvSpPr>
        <p:spPr>
          <a:xfrm>
            <a:off x="272330" y="4607867"/>
            <a:ext cx="127001" cy="127001"/>
          </a:xfrm>
          <a:prstGeom prst="rect">
            <a:avLst/>
          </a:prstGeom>
        </p:spPr>
        <p:txBody>
          <a:bodyPr lIns="0" tIns="0" rIns="0" bIns="0" anchor="b"/>
          <a:lstStyle>
            <a:lvl1pPr algn="ctr">
              <a:defRPr sz="600">
                <a:solidFill>
                  <a:srgbClr val="5A5A5A"/>
                </a:solidFill>
                <a:latin typeface="Overpass SemiBold"/>
                <a:ea typeface="Overpass SemiBold"/>
                <a:cs typeface="Overpass SemiBold"/>
                <a:sym typeface="Overpass Semi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1">
    <p:bg>
      <p:bgPr>
        <a:solidFill>
          <a:srgbClr val="FFFFFF"/>
        </a:solidFill>
      </p:bgPr>
    </p:bg>
    <p:spTree>
      <p:nvGrpSpPr>
        <p:cNvPr id="1" name=""/>
        <p:cNvGrpSpPr/>
        <p:nvPr/>
      </p:nvGrpSpPr>
      <p:grpSpPr>
        <a:xfrm>
          <a:off x="0" y="0"/>
          <a:ext cx="0" cy="0"/>
          <a:chOff x="0" y="0"/>
          <a:chExt cx="0" cy="0"/>
        </a:xfrm>
      </p:grpSpPr>
      <p:sp>
        <p:nvSpPr>
          <p:cNvPr id="690" name="Google Shape;184;p95"/>
          <p:cNvSpPr/>
          <p:nvPr/>
        </p:nvSpPr>
        <p:spPr>
          <a:xfrm>
            <a:off x="-39551" y="-15826"/>
            <a:ext cx="9231302" cy="783002"/>
          </a:xfrm>
          <a:prstGeom prst="rect">
            <a:avLst/>
          </a:prstGeom>
          <a:solidFill>
            <a:srgbClr val="222222"/>
          </a:solidFill>
          <a:ln w="12700">
            <a:miter lim="400000"/>
          </a:ln>
        </p:spPr>
        <p:txBody>
          <a:bodyPr lIns="0" tIns="0" rIns="0" bIns="0" anchor="ctr"/>
          <a:lstStyle/>
          <a:p>
            <a:pPr/>
          </a:p>
        </p:txBody>
      </p:sp>
      <p:pic>
        <p:nvPicPr>
          <p:cNvPr id="691" name="Google Shape;185;p95" descr="Google Shape;185;p95"/>
          <p:cNvPicPr>
            <a:picLocks noChangeAspect="1"/>
          </p:cNvPicPr>
          <p:nvPr/>
        </p:nvPicPr>
        <p:blipFill>
          <a:blip r:embed="rId2">
            <a:extLst/>
          </a:blip>
          <a:srcRect l="82455" t="0" r="0" b="0"/>
          <a:stretch>
            <a:fillRect/>
          </a:stretch>
        </p:blipFill>
        <p:spPr>
          <a:xfrm>
            <a:off x="340373" y="4528525"/>
            <a:ext cx="349602" cy="308651"/>
          </a:xfrm>
          <a:prstGeom prst="rect">
            <a:avLst/>
          </a:prstGeom>
          <a:ln w="12700">
            <a:miter lim="400000"/>
          </a:ln>
        </p:spPr>
      </p:pic>
      <p:sp>
        <p:nvSpPr>
          <p:cNvPr id="6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2">
    <p:bg>
      <p:bgPr>
        <a:solidFill>
          <a:srgbClr val="FFFFFF"/>
        </a:solidFill>
      </p:bgPr>
    </p:bg>
    <p:spTree>
      <p:nvGrpSpPr>
        <p:cNvPr id="1" name=""/>
        <p:cNvGrpSpPr/>
        <p:nvPr/>
      </p:nvGrpSpPr>
      <p:grpSpPr>
        <a:xfrm>
          <a:off x="0" y="0"/>
          <a:ext cx="0" cy="0"/>
          <a:chOff x="0" y="0"/>
          <a:chExt cx="0" cy="0"/>
        </a:xfrm>
      </p:grpSpPr>
      <p:sp>
        <p:nvSpPr>
          <p:cNvPr id="699" name="Google Shape;187;p96"/>
          <p:cNvSpPr/>
          <p:nvPr/>
        </p:nvSpPr>
        <p:spPr>
          <a:xfrm>
            <a:off x="-39551" y="-15826"/>
            <a:ext cx="9231302" cy="783002"/>
          </a:xfrm>
          <a:prstGeom prst="rect">
            <a:avLst/>
          </a:prstGeom>
          <a:solidFill>
            <a:srgbClr val="222222"/>
          </a:solidFill>
          <a:ln w="12700">
            <a:miter lim="400000"/>
          </a:ln>
        </p:spPr>
        <p:txBody>
          <a:bodyPr lIns="0" tIns="0" rIns="0" bIns="0" anchor="ctr"/>
          <a:lstStyle/>
          <a:p>
            <a:pPr/>
          </a:p>
        </p:txBody>
      </p:sp>
      <p:pic>
        <p:nvPicPr>
          <p:cNvPr id="700" name="Google Shape;188;p96" descr="Google Shape;188;p96"/>
          <p:cNvPicPr>
            <a:picLocks noChangeAspect="1"/>
          </p:cNvPicPr>
          <p:nvPr/>
        </p:nvPicPr>
        <p:blipFill>
          <a:blip r:embed="rId2">
            <a:extLst/>
          </a:blip>
          <a:srcRect l="82455" t="0" r="0" b="0"/>
          <a:stretch>
            <a:fillRect/>
          </a:stretch>
        </p:blipFill>
        <p:spPr>
          <a:xfrm>
            <a:off x="340373" y="4528525"/>
            <a:ext cx="349602" cy="308651"/>
          </a:xfrm>
          <a:prstGeom prst="rect">
            <a:avLst/>
          </a:prstGeom>
          <a:ln w="12700">
            <a:miter lim="400000"/>
          </a:ln>
        </p:spPr>
      </p:pic>
      <p:sp>
        <p:nvSpPr>
          <p:cNvPr id="7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_3">
    <p:bg>
      <p:bgPr>
        <a:solidFill>
          <a:srgbClr val="FFFFFF"/>
        </a:solidFill>
      </p:bgPr>
    </p:bg>
    <p:spTree>
      <p:nvGrpSpPr>
        <p:cNvPr id="1" name=""/>
        <p:cNvGrpSpPr/>
        <p:nvPr/>
      </p:nvGrpSpPr>
      <p:grpSpPr>
        <a:xfrm>
          <a:off x="0" y="0"/>
          <a:ext cx="0" cy="0"/>
          <a:chOff x="0" y="0"/>
          <a:chExt cx="0" cy="0"/>
        </a:xfrm>
      </p:grpSpPr>
      <p:sp>
        <p:nvSpPr>
          <p:cNvPr id="708" name="Google Shape;190;p97"/>
          <p:cNvSpPr/>
          <p:nvPr/>
        </p:nvSpPr>
        <p:spPr>
          <a:xfrm>
            <a:off x="-39551" y="-15826"/>
            <a:ext cx="9231302" cy="783002"/>
          </a:xfrm>
          <a:prstGeom prst="rect">
            <a:avLst/>
          </a:prstGeom>
          <a:solidFill>
            <a:srgbClr val="222222"/>
          </a:solidFill>
          <a:ln w="12700">
            <a:miter lim="400000"/>
          </a:ln>
        </p:spPr>
        <p:txBody>
          <a:bodyPr lIns="0" tIns="0" rIns="0" bIns="0" anchor="ctr"/>
          <a:lstStyle/>
          <a:p>
            <a:pPr/>
          </a:p>
        </p:txBody>
      </p:sp>
      <p:pic>
        <p:nvPicPr>
          <p:cNvPr id="709" name="Google Shape;191;p97" descr="Google Shape;191;p97"/>
          <p:cNvPicPr>
            <a:picLocks noChangeAspect="1"/>
          </p:cNvPicPr>
          <p:nvPr/>
        </p:nvPicPr>
        <p:blipFill>
          <a:blip r:embed="rId2">
            <a:extLst/>
          </a:blip>
          <a:srcRect l="82455" t="0" r="0" b="0"/>
          <a:stretch>
            <a:fillRect/>
          </a:stretch>
        </p:blipFill>
        <p:spPr>
          <a:xfrm>
            <a:off x="340373" y="4528525"/>
            <a:ext cx="349602" cy="308651"/>
          </a:xfrm>
          <a:prstGeom prst="rect">
            <a:avLst/>
          </a:prstGeom>
          <a:ln w="12700">
            <a:miter lim="400000"/>
          </a:ln>
        </p:spPr>
      </p:pic>
      <p:sp>
        <p:nvSpPr>
          <p:cNvPr id="7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1">
    <p:bg>
      <p:bgPr>
        <a:solidFill>
          <a:srgbClr val="282828"/>
        </a:solidFill>
      </p:bgPr>
    </p:bg>
    <p:spTree>
      <p:nvGrpSpPr>
        <p:cNvPr id="1" name=""/>
        <p:cNvGrpSpPr/>
        <p:nvPr/>
      </p:nvGrpSpPr>
      <p:grpSpPr>
        <a:xfrm>
          <a:off x="0" y="0"/>
          <a:ext cx="0" cy="0"/>
          <a:chOff x="0" y="0"/>
          <a:chExt cx="0" cy="0"/>
        </a:xfrm>
      </p:grpSpPr>
      <p:pic>
        <p:nvPicPr>
          <p:cNvPr id="717" name="Google Shape;194;p98" descr="Google Shape;194;p98"/>
          <p:cNvPicPr>
            <a:picLocks noChangeAspect="1"/>
          </p:cNvPicPr>
          <p:nvPr/>
        </p:nvPicPr>
        <p:blipFill>
          <a:blip r:embed="rId2">
            <a:extLst/>
          </a:blip>
          <a:srcRect l="82455" t="0" r="0" b="0"/>
          <a:stretch>
            <a:fillRect/>
          </a:stretch>
        </p:blipFill>
        <p:spPr>
          <a:xfrm>
            <a:off x="340373" y="4528525"/>
            <a:ext cx="349602" cy="308651"/>
          </a:xfrm>
          <a:prstGeom prst="rect">
            <a:avLst/>
          </a:prstGeom>
          <a:ln w="12700">
            <a:miter lim="400000"/>
          </a:ln>
        </p:spPr>
      </p:pic>
      <p:pic>
        <p:nvPicPr>
          <p:cNvPr id="718" name="Google Shape;195;p98" descr="Google Shape;195;p98"/>
          <p:cNvPicPr>
            <a:picLocks noChangeAspect="1"/>
          </p:cNvPicPr>
          <p:nvPr/>
        </p:nvPicPr>
        <p:blipFill>
          <a:blip r:embed="rId3">
            <a:extLst/>
          </a:blip>
          <a:srcRect l="0" t="0" r="25683" b="39364"/>
          <a:stretch>
            <a:fillRect/>
          </a:stretch>
        </p:blipFill>
        <p:spPr>
          <a:xfrm>
            <a:off x="6462625" y="2951575"/>
            <a:ext cx="2681374" cy="2191927"/>
          </a:xfrm>
          <a:prstGeom prst="rect">
            <a:avLst/>
          </a:prstGeom>
          <a:ln w="12700">
            <a:miter lim="400000"/>
          </a:ln>
        </p:spPr>
      </p:pic>
      <p:sp>
        <p:nvSpPr>
          <p:cNvPr id="719"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
    <p:bg>
      <p:bgPr>
        <a:solidFill>
          <a:srgbClr val="282828"/>
        </a:solidFill>
      </p:bgPr>
    </p:bg>
    <p:spTree>
      <p:nvGrpSpPr>
        <p:cNvPr id="1" name=""/>
        <p:cNvGrpSpPr/>
        <p:nvPr/>
      </p:nvGrpSpPr>
      <p:grpSpPr>
        <a:xfrm>
          <a:off x="0" y="0"/>
          <a:ext cx="0" cy="0"/>
          <a:chOff x="0" y="0"/>
          <a:chExt cx="0" cy="0"/>
        </a:xfrm>
      </p:grpSpPr>
      <p:sp>
        <p:nvSpPr>
          <p:cNvPr id="726" name="Google Shape;198;p99"/>
          <p:cNvSpPr/>
          <p:nvPr/>
        </p:nvSpPr>
        <p:spPr>
          <a:xfrm>
            <a:off x="528386" y="-90176"/>
            <a:ext cx="308701" cy="308702"/>
          </a:xfrm>
          <a:prstGeom prst="ellipse">
            <a:avLst/>
          </a:prstGeom>
          <a:solidFill>
            <a:schemeClr val="accent1"/>
          </a:solidFill>
          <a:ln w="12700">
            <a:miter lim="400000"/>
          </a:ln>
        </p:spPr>
        <p:txBody>
          <a:bodyPr lIns="0" tIns="0" rIns="0" bIns="0" anchor="ctr"/>
          <a:lstStyle/>
          <a:p>
            <a:pPr/>
          </a:p>
        </p:txBody>
      </p:sp>
      <p:sp>
        <p:nvSpPr>
          <p:cNvPr id="727" name="Google Shape;199;p99"/>
          <p:cNvSpPr/>
          <p:nvPr/>
        </p:nvSpPr>
        <p:spPr>
          <a:xfrm>
            <a:off x="-138676" y="746380"/>
            <a:ext cx="308702" cy="308701"/>
          </a:xfrm>
          <a:prstGeom prst="ellipse">
            <a:avLst/>
          </a:prstGeom>
          <a:solidFill>
            <a:schemeClr val="accent1"/>
          </a:solidFill>
          <a:ln w="12700">
            <a:miter lim="400000"/>
          </a:ln>
        </p:spPr>
        <p:txBody>
          <a:bodyPr lIns="0" tIns="0" rIns="0" bIns="0" anchor="ctr"/>
          <a:lstStyle/>
          <a:p>
            <a:pPr/>
          </a:p>
        </p:txBody>
      </p:sp>
      <p:sp>
        <p:nvSpPr>
          <p:cNvPr id="728" name="Google Shape;200;p99"/>
          <p:cNvSpPr/>
          <p:nvPr/>
        </p:nvSpPr>
        <p:spPr>
          <a:xfrm>
            <a:off x="933160" y="617337"/>
            <a:ext cx="308701" cy="308701"/>
          </a:xfrm>
          <a:prstGeom prst="ellipse">
            <a:avLst/>
          </a:prstGeom>
          <a:solidFill>
            <a:schemeClr val="accent1"/>
          </a:solidFill>
          <a:ln w="12700">
            <a:miter lim="400000"/>
          </a:ln>
        </p:spPr>
        <p:txBody>
          <a:bodyPr lIns="0" tIns="0" rIns="0" bIns="0" anchor="ctr"/>
          <a:lstStyle/>
          <a:p>
            <a:pPr/>
          </a:p>
        </p:txBody>
      </p:sp>
      <p:sp>
        <p:nvSpPr>
          <p:cNvPr id="729" name="Google Shape;201;p99"/>
          <p:cNvSpPr/>
          <p:nvPr/>
        </p:nvSpPr>
        <p:spPr>
          <a:xfrm>
            <a:off x="8586885" y="3883062"/>
            <a:ext cx="308701" cy="308701"/>
          </a:xfrm>
          <a:prstGeom prst="ellipse">
            <a:avLst/>
          </a:prstGeom>
          <a:solidFill>
            <a:schemeClr val="accent1"/>
          </a:solidFill>
          <a:ln w="12700">
            <a:miter lim="400000"/>
          </a:ln>
        </p:spPr>
        <p:txBody>
          <a:bodyPr lIns="0" tIns="0" rIns="0" bIns="0" anchor="ctr"/>
          <a:lstStyle/>
          <a:p>
            <a:pPr/>
          </a:p>
        </p:txBody>
      </p:sp>
      <p:sp>
        <p:nvSpPr>
          <p:cNvPr id="730" name="Google Shape;202;p99"/>
          <p:cNvSpPr/>
          <p:nvPr/>
        </p:nvSpPr>
        <p:spPr>
          <a:xfrm>
            <a:off x="7924561" y="4462612"/>
            <a:ext cx="308701" cy="308701"/>
          </a:xfrm>
          <a:prstGeom prst="ellipse">
            <a:avLst/>
          </a:prstGeom>
          <a:solidFill>
            <a:schemeClr val="accent1"/>
          </a:solidFill>
          <a:ln w="12700">
            <a:miter lim="400000"/>
          </a:ln>
        </p:spPr>
        <p:txBody>
          <a:bodyPr lIns="0" tIns="0" rIns="0" bIns="0" anchor="ctr"/>
          <a:lstStyle/>
          <a:p>
            <a:pPr/>
          </a:p>
        </p:txBody>
      </p:sp>
      <p:pic>
        <p:nvPicPr>
          <p:cNvPr id="731" name="Google Shape;203;p99" descr="Google Shape;203;p99"/>
          <p:cNvPicPr>
            <a:picLocks noChangeAspect="1"/>
          </p:cNvPicPr>
          <p:nvPr/>
        </p:nvPicPr>
        <p:blipFill>
          <a:blip r:embed="rId2">
            <a:extLst/>
          </a:blip>
          <a:srcRect l="82455" t="0" r="0" b="0"/>
          <a:stretch>
            <a:fillRect/>
          </a:stretch>
        </p:blipFill>
        <p:spPr>
          <a:xfrm>
            <a:off x="340373" y="4528525"/>
            <a:ext cx="349602" cy="308651"/>
          </a:xfrm>
          <a:prstGeom prst="rect">
            <a:avLst/>
          </a:prstGeom>
          <a:ln w="12700">
            <a:miter lim="400000"/>
          </a:ln>
        </p:spPr>
      </p:pic>
      <p:sp>
        <p:nvSpPr>
          <p:cNvPr id="732"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3_1">
    <p:bg>
      <p:bgPr>
        <a:solidFill>
          <a:srgbClr val="282828"/>
        </a:solidFill>
      </p:bgPr>
    </p:bg>
    <p:spTree>
      <p:nvGrpSpPr>
        <p:cNvPr id="1" name=""/>
        <p:cNvGrpSpPr/>
        <p:nvPr/>
      </p:nvGrpSpPr>
      <p:grpSpPr>
        <a:xfrm>
          <a:off x="0" y="0"/>
          <a:ext cx="0" cy="0"/>
          <a:chOff x="0" y="0"/>
          <a:chExt cx="0" cy="0"/>
        </a:xfrm>
      </p:grpSpPr>
      <p:pic>
        <p:nvPicPr>
          <p:cNvPr id="739" name="Google Shape;206;p100" descr="Google Shape;206;p100"/>
          <p:cNvPicPr>
            <a:picLocks noChangeAspect="1"/>
          </p:cNvPicPr>
          <p:nvPr/>
        </p:nvPicPr>
        <p:blipFill>
          <a:blip r:embed="rId2">
            <a:extLst/>
          </a:blip>
          <a:srcRect l="82455" t="0" r="0" b="0"/>
          <a:stretch>
            <a:fillRect/>
          </a:stretch>
        </p:blipFill>
        <p:spPr>
          <a:xfrm>
            <a:off x="340373" y="4528525"/>
            <a:ext cx="349602" cy="308651"/>
          </a:xfrm>
          <a:prstGeom prst="rect">
            <a:avLst/>
          </a:prstGeom>
          <a:ln w="12700">
            <a:miter lim="400000"/>
          </a:ln>
        </p:spPr>
      </p:pic>
      <p:pic>
        <p:nvPicPr>
          <p:cNvPr id="740" name="Google Shape;207;p100" descr="Google Shape;207;p100"/>
          <p:cNvPicPr>
            <a:picLocks noChangeAspect="1"/>
          </p:cNvPicPr>
          <p:nvPr/>
        </p:nvPicPr>
        <p:blipFill>
          <a:blip r:embed="rId3">
            <a:alphaModFix amt="50000"/>
            <a:extLst/>
          </a:blip>
          <a:srcRect l="0" t="0" r="0" b="55951"/>
          <a:stretch>
            <a:fillRect/>
          </a:stretch>
        </p:blipFill>
        <p:spPr>
          <a:xfrm flipH="1">
            <a:off x="3201374" y="398650"/>
            <a:ext cx="5942627" cy="4744852"/>
          </a:xfrm>
          <a:prstGeom prst="rect">
            <a:avLst/>
          </a:prstGeom>
          <a:ln w="12700">
            <a:miter lim="400000"/>
          </a:ln>
        </p:spPr>
      </p:pic>
      <p:sp>
        <p:nvSpPr>
          <p:cNvPr id="741"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4_1">
    <p:bg>
      <p:bgPr>
        <a:solidFill>
          <a:srgbClr val="282828"/>
        </a:solidFill>
      </p:bgPr>
    </p:bg>
    <p:spTree>
      <p:nvGrpSpPr>
        <p:cNvPr id="1" name=""/>
        <p:cNvGrpSpPr/>
        <p:nvPr/>
      </p:nvGrpSpPr>
      <p:grpSpPr>
        <a:xfrm>
          <a:off x="0" y="0"/>
          <a:ext cx="0" cy="0"/>
          <a:chOff x="0" y="0"/>
          <a:chExt cx="0" cy="0"/>
        </a:xfrm>
      </p:grpSpPr>
      <p:pic>
        <p:nvPicPr>
          <p:cNvPr id="748" name="Google Shape;210;p101" descr="Google Shape;210;p101"/>
          <p:cNvPicPr>
            <a:picLocks noChangeAspect="1"/>
          </p:cNvPicPr>
          <p:nvPr/>
        </p:nvPicPr>
        <p:blipFill>
          <a:blip r:embed="rId2">
            <a:extLst/>
          </a:blip>
          <a:srcRect l="82455" t="0" r="0" b="0"/>
          <a:stretch>
            <a:fillRect/>
          </a:stretch>
        </p:blipFill>
        <p:spPr>
          <a:xfrm>
            <a:off x="340373" y="4528525"/>
            <a:ext cx="349602" cy="308651"/>
          </a:xfrm>
          <a:prstGeom prst="rect">
            <a:avLst/>
          </a:prstGeom>
          <a:ln w="12700">
            <a:miter lim="400000"/>
          </a:ln>
        </p:spPr>
      </p:pic>
      <p:grpSp>
        <p:nvGrpSpPr>
          <p:cNvPr id="757" name="Google Shape;211;p101"/>
          <p:cNvGrpSpPr/>
          <p:nvPr/>
        </p:nvGrpSpPr>
        <p:grpSpPr>
          <a:xfrm>
            <a:off x="1" y="-3"/>
            <a:ext cx="9152851" cy="5143013"/>
            <a:chOff x="0" y="-1"/>
            <a:chExt cx="9152849" cy="5143011"/>
          </a:xfrm>
        </p:grpSpPr>
        <p:sp>
          <p:nvSpPr>
            <p:cNvPr id="749" name="Google Shape;212;p101"/>
            <p:cNvSpPr/>
            <p:nvPr/>
          </p:nvSpPr>
          <p:spPr>
            <a:xfrm rot="5400000">
              <a:off x="419320" y="-2"/>
              <a:ext cx="419701" cy="419701"/>
            </a:xfrm>
            <a:prstGeom prst="rect">
              <a:avLst/>
            </a:prstGeom>
            <a:solidFill>
              <a:schemeClr val="accent2"/>
            </a:solidFill>
            <a:ln w="12700" cap="flat">
              <a:noFill/>
              <a:miter lim="400000"/>
            </a:ln>
            <a:effectLst/>
          </p:spPr>
          <p:txBody>
            <a:bodyPr wrap="square" lIns="0" tIns="0" rIns="0" bIns="0" numCol="1" anchor="ctr">
              <a:noAutofit/>
            </a:bodyPr>
            <a:lstStyle/>
            <a:p>
              <a:pPr/>
            </a:p>
          </p:txBody>
        </p:sp>
        <p:sp>
          <p:nvSpPr>
            <p:cNvPr id="750" name="Google Shape;213;p101"/>
            <p:cNvSpPr/>
            <p:nvPr/>
          </p:nvSpPr>
          <p:spPr>
            <a:xfrm rot="5400000">
              <a:off x="0" y="411673"/>
              <a:ext cx="419701" cy="419701"/>
            </a:xfrm>
            <a:prstGeom prst="rect">
              <a:avLst/>
            </a:prstGeom>
            <a:noFill/>
            <a:ln w="9525" cap="flat">
              <a:solidFill>
                <a:srgbClr val="585858"/>
              </a:solidFill>
              <a:prstDash val="solid"/>
              <a:round/>
            </a:ln>
            <a:effectLst/>
          </p:spPr>
          <p:txBody>
            <a:bodyPr wrap="square" lIns="0" tIns="0" rIns="0" bIns="0" numCol="1" anchor="ctr">
              <a:noAutofit/>
            </a:bodyPr>
            <a:lstStyle/>
            <a:p>
              <a:pPr/>
            </a:p>
          </p:txBody>
        </p:sp>
        <p:sp>
          <p:nvSpPr>
            <p:cNvPr id="751" name="Google Shape;214;p101"/>
            <p:cNvSpPr/>
            <p:nvPr/>
          </p:nvSpPr>
          <p:spPr>
            <a:xfrm rot="5400000">
              <a:off x="8730450" y="3883726"/>
              <a:ext cx="422401" cy="422401"/>
            </a:xfrm>
            <a:prstGeom prst="rect">
              <a:avLst/>
            </a:prstGeom>
            <a:solidFill>
              <a:srgbClr val="FF386B"/>
            </a:solidFill>
            <a:ln w="12700" cap="flat">
              <a:noFill/>
              <a:miter lim="400000"/>
            </a:ln>
            <a:effectLst/>
          </p:spPr>
          <p:txBody>
            <a:bodyPr wrap="square" lIns="0" tIns="0" rIns="0" bIns="0" numCol="1" anchor="ctr">
              <a:noAutofit/>
            </a:bodyPr>
            <a:lstStyle/>
            <a:p>
              <a:pPr/>
            </a:p>
          </p:txBody>
        </p:sp>
        <p:sp>
          <p:nvSpPr>
            <p:cNvPr id="752" name="Google Shape;215;p101"/>
            <p:cNvSpPr/>
            <p:nvPr/>
          </p:nvSpPr>
          <p:spPr>
            <a:xfrm rot="5400000">
              <a:off x="8308248" y="4298232"/>
              <a:ext cx="422401" cy="422401"/>
            </a:xfrm>
            <a:prstGeom prst="rect">
              <a:avLst/>
            </a:prstGeom>
            <a:noFill/>
            <a:ln w="9525" cap="flat">
              <a:solidFill>
                <a:srgbClr val="585858"/>
              </a:solidFill>
              <a:prstDash val="solid"/>
              <a:round/>
            </a:ln>
            <a:effectLst/>
          </p:spPr>
          <p:txBody>
            <a:bodyPr wrap="square" lIns="0" tIns="0" rIns="0" bIns="0" numCol="1" anchor="ctr">
              <a:noAutofit/>
            </a:bodyPr>
            <a:lstStyle/>
            <a:p>
              <a:pPr/>
            </a:p>
          </p:txBody>
        </p:sp>
        <p:sp>
          <p:nvSpPr>
            <p:cNvPr id="753" name="Google Shape;216;p101"/>
            <p:cNvSpPr/>
            <p:nvPr/>
          </p:nvSpPr>
          <p:spPr>
            <a:xfrm rot="5400000">
              <a:off x="8730450" y="4720584"/>
              <a:ext cx="422401" cy="422401"/>
            </a:xfrm>
            <a:prstGeom prst="rect">
              <a:avLst/>
            </a:prstGeom>
            <a:solidFill>
              <a:schemeClr val="accent4"/>
            </a:solidFill>
            <a:ln w="12700" cap="flat">
              <a:noFill/>
              <a:miter lim="400000"/>
            </a:ln>
            <a:effectLst/>
          </p:spPr>
          <p:txBody>
            <a:bodyPr wrap="square" lIns="0" tIns="0" rIns="0" bIns="0" numCol="1" anchor="ctr">
              <a:noAutofit/>
            </a:bodyPr>
            <a:lstStyle/>
            <a:p>
              <a:pPr/>
            </a:p>
          </p:txBody>
        </p:sp>
        <p:sp>
          <p:nvSpPr>
            <p:cNvPr id="754" name="Google Shape;217;p101"/>
            <p:cNvSpPr/>
            <p:nvPr/>
          </p:nvSpPr>
          <p:spPr>
            <a:xfrm rot="5400000">
              <a:off x="7885878" y="4720609"/>
              <a:ext cx="422401" cy="422401"/>
            </a:xfrm>
            <a:prstGeom prst="rect">
              <a:avLst/>
            </a:prstGeom>
            <a:noFill/>
            <a:ln w="9525" cap="flat">
              <a:solidFill>
                <a:srgbClr val="585858"/>
              </a:solidFill>
              <a:prstDash val="solid"/>
              <a:round/>
            </a:ln>
            <a:effectLst/>
          </p:spPr>
          <p:txBody>
            <a:bodyPr wrap="square" lIns="0" tIns="0" rIns="0" bIns="0" numCol="1" anchor="ctr">
              <a:noAutofit/>
            </a:bodyPr>
            <a:lstStyle/>
            <a:p>
              <a:pPr/>
            </a:p>
          </p:txBody>
        </p:sp>
        <p:sp>
          <p:nvSpPr>
            <p:cNvPr id="755" name="Google Shape;218;p101"/>
            <p:cNvSpPr/>
            <p:nvPr/>
          </p:nvSpPr>
          <p:spPr>
            <a:xfrm rot="5400000">
              <a:off x="7463507" y="4298207"/>
              <a:ext cx="422401" cy="422401"/>
            </a:xfrm>
            <a:prstGeom prst="rect">
              <a:avLst/>
            </a:prstGeom>
            <a:solidFill>
              <a:schemeClr val="accent2"/>
            </a:solidFill>
            <a:ln w="12700" cap="flat">
              <a:noFill/>
              <a:miter lim="400000"/>
            </a:ln>
            <a:effectLst/>
          </p:spPr>
          <p:txBody>
            <a:bodyPr wrap="square" lIns="0" tIns="0" rIns="0" bIns="0" numCol="1" anchor="ctr">
              <a:noAutofit/>
            </a:bodyPr>
            <a:lstStyle/>
            <a:p>
              <a:pPr/>
            </a:p>
          </p:txBody>
        </p:sp>
        <p:sp>
          <p:nvSpPr>
            <p:cNvPr id="756" name="Google Shape;219;p101"/>
            <p:cNvSpPr/>
            <p:nvPr/>
          </p:nvSpPr>
          <p:spPr>
            <a:xfrm rot="5400000">
              <a:off x="8272307" y="3100907"/>
              <a:ext cx="422401" cy="422401"/>
            </a:xfrm>
            <a:prstGeom prst="rect">
              <a:avLst/>
            </a:prstGeom>
            <a:solidFill>
              <a:schemeClr val="accent3"/>
            </a:solidFill>
            <a:ln w="12700" cap="flat">
              <a:noFill/>
              <a:miter lim="400000"/>
            </a:ln>
            <a:effectLst/>
          </p:spPr>
          <p:txBody>
            <a:bodyPr wrap="square" lIns="0" tIns="0" rIns="0" bIns="0" numCol="1" anchor="ctr">
              <a:noAutofit/>
            </a:bodyPr>
            <a:lstStyle/>
            <a:p>
              <a:pPr/>
            </a:p>
          </p:txBody>
        </p:sp>
      </p:grpSp>
      <p:sp>
        <p:nvSpPr>
          <p:cNvPr id="758" name="Slide Number"/>
          <p:cNvSpPr txBox="1"/>
          <p:nvPr>
            <p:ph type="sldNum" sz="quarter" idx="2"/>
          </p:nvPr>
        </p:nvSpPr>
        <p:spPr>
          <a:xfrm>
            <a:off x="8684345" y="4700819"/>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2">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65" name="Google Shape;221;p102" descr="Google Shape;221;p102"/>
          <p:cNvPicPr>
            <a:picLocks noChangeAspect="1"/>
          </p:cNvPicPr>
          <p:nvPr/>
        </p:nvPicPr>
        <p:blipFill>
          <a:blip r:embed="rId3">
            <a:extLst/>
          </a:blip>
          <a:srcRect l="82455" t="0" r="0" b="0"/>
          <a:stretch>
            <a:fillRect/>
          </a:stretch>
        </p:blipFill>
        <p:spPr>
          <a:xfrm>
            <a:off x="8438198" y="4504575"/>
            <a:ext cx="349602" cy="308651"/>
          </a:xfrm>
          <a:prstGeom prst="rect">
            <a:avLst/>
          </a:prstGeom>
          <a:ln w="12700">
            <a:miter lim="400000"/>
          </a:ln>
        </p:spPr>
      </p:pic>
      <p:pic>
        <p:nvPicPr>
          <p:cNvPr id="766" name="Google Shape;222;p102" descr="Google Shape;222;p102"/>
          <p:cNvPicPr>
            <a:picLocks noChangeAspect="1"/>
          </p:cNvPicPr>
          <p:nvPr/>
        </p:nvPicPr>
        <p:blipFill>
          <a:blip r:embed="rId4">
            <a:extLst/>
          </a:blip>
          <a:stretch>
            <a:fillRect/>
          </a:stretch>
        </p:blipFill>
        <p:spPr>
          <a:xfrm>
            <a:off x="6588475" y="4553625"/>
            <a:ext cx="1573350" cy="210551"/>
          </a:xfrm>
          <a:prstGeom prst="rect">
            <a:avLst/>
          </a:prstGeom>
          <a:ln w="12700">
            <a:miter lim="400000"/>
          </a:ln>
        </p:spPr>
      </p:pic>
      <p:sp>
        <p:nvSpPr>
          <p:cNvPr id="7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 Id="rId55" Type="http://schemas.openxmlformats.org/officeDocument/2006/relationships/slideLayout" Target="../slideLayouts/slideLayout53.xml"/><Relationship Id="rId56" Type="http://schemas.openxmlformats.org/officeDocument/2006/relationships/slideLayout" Target="../slideLayouts/slideLayout54.xml"/><Relationship Id="rId57" Type="http://schemas.openxmlformats.org/officeDocument/2006/relationships/slideLayout" Target="../slideLayouts/slideLayout55.xml"/><Relationship Id="rId58" Type="http://schemas.openxmlformats.org/officeDocument/2006/relationships/slideLayout" Target="../slideLayouts/slideLayout56.xml"/><Relationship Id="rId59" Type="http://schemas.openxmlformats.org/officeDocument/2006/relationships/slideLayout" Target="../slideLayouts/slideLayout57.xml"/><Relationship Id="rId60" Type="http://schemas.openxmlformats.org/officeDocument/2006/relationships/slideLayout" Target="../slideLayouts/slideLayout58.xml"/><Relationship Id="rId61" Type="http://schemas.openxmlformats.org/officeDocument/2006/relationships/slideLayout" Target="../slideLayouts/slideLayout59.xml"/><Relationship Id="rId62" Type="http://schemas.openxmlformats.org/officeDocument/2006/relationships/slideLayout" Target="../slideLayouts/slideLayout60.xml"/><Relationship Id="rId63" Type="http://schemas.openxmlformats.org/officeDocument/2006/relationships/slideLayout" Target="../slideLayouts/slideLayout61.xml"/><Relationship Id="rId64" Type="http://schemas.openxmlformats.org/officeDocument/2006/relationships/slideLayout" Target="../slideLayouts/slideLayout62.xml"/><Relationship Id="rId65" Type="http://schemas.openxmlformats.org/officeDocument/2006/relationships/slideLayout" Target="../slideLayouts/slideLayout63.xml"/><Relationship Id="rId66" Type="http://schemas.openxmlformats.org/officeDocument/2006/relationships/slideLayout" Target="../slideLayouts/slideLayout64.xml"/><Relationship Id="rId67" Type="http://schemas.openxmlformats.org/officeDocument/2006/relationships/slideLayout" Target="../slideLayouts/slideLayout65.xml"/><Relationship Id="rId68" Type="http://schemas.openxmlformats.org/officeDocument/2006/relationships/slideLayout" Target="../slideLayouts/slideLayout66.xml"/><Relationship Id="rId69" Type="http://schemas.openxmlformats.org/officeDocument/2006/relationships/slideLayout" Target="../slideLayouts/slideLayout67.xml"/><Relationship Id="rId70" Type="http://schemas.openxmlformats.org/officeDocument/2006/relationships/slideLayout" Target="../slideLayouts/slideLayout68.xml"/><Relationship Id="rId71" Type="http://schemas.openxmlformats.org/officeDocument/2006/relationships/slideLayout" Target="../slideLayouts/slideLayout69.xml"/><Relationship Id="rId72" Type="http://schemas.openxmlformats.org/officeDocument/2006/relationships/slideLayout" Target="../slideLayouts/slideLayout70.xml"/><Relationship Id="rId73" Type="http://schemas.openxmlformats.org/officeDocument/2006/relationships/slideLayout" Target="../slideLayouts/slideLayout71.xml"/><Relationship Id="rId74" Type="http://schemas.openxmlformats.org/officeDocument/2006/relationships/slideLayout" Target="../slideLayouts/slideLayout72.xml"/><Relationship Id="rId75" Type="http://schemas.openxmlformats.org/officeDocument/2006/relationships/slideLayout" Target="../slideLayouts/slideLayout73.xml"/><Relationship Id="rId76" Type="http://schemas.openxmlformats.org/officeDocument/2006/relationships/slideLayout" Target="../slideLayouts/slideLayout74.xml"/><Relationship Id="rId77" Type="http://schemas.openxmlformats.org/officeDocument/2006/relationships/slideLayout" Target="../slideLayouts/slideLayout75.xml"/><Relationship Id="rId78" Type="http://schemas.openxmlformats.org/officeDocument/2006/relationships/slideLayout" Target="../slideLayouts/slideLayout76.xml"/><Relationship Id="rId79" Type="http://schemas.openxmlformats.org/officeDocument/2006/relationships/slideLayout" Target="../slideLayouts/slideLayout77.xml"/><Relationship Id="rId80" Type="http://schemas.openxmlformats.org/officeDocument/2006/relationships/slideLayout" Target="../slideLayouts/slideLayout78.xml"/><Relationship Id="rId81" Type="http://schemas.openxmlformats.org/officeDocument/2006/relationships/slideLayout" Target="../slideLayouts/slideLayout79.xml"/><Relationship Id="rId82" Type="http://schemas.openxmlformats.org/officeDocument/2006/relationships/slideLayout" Target="../slideLayouts/slideLayout80.xml"/><Relationship Id="rId83" Type="http://schemas.openxmlformats.org/officeDocument/2006/relationships/slideLayout" Target="../slideLayouts/slideLayout81.xml"/><Relationship Id="rId84" Type="http://schemas.openxmlformats.org/officeDocument/2006/relationships/slideLayout" Target="../slideLayouts/slideLayout82.xml"/><Relationship Id="rId85" Type="http://schemas.openxmlformats.org/officeDocument/2006/relationships/slideLayout" Target="../slideLayouts/slideLayout83.xml"/><Relationship Id="rId86" Type="http://schemas.openxmlformats.org/officeDocument/2006/relationships/slideLayout" Target="../slideLayouts/slideLayout84.xml"/><Relationship Id="rId87" Type="http://schemas.openxmlformats.org/officeDocument/2006/relationships/slideLayout" Target="../slideLayouts/slideLayout85.xml"/><Relationship Id="rId88" Type="http://schemas.openxmlformats.org/officeDocument/2006/relationships/slideLayout" Target="../slideLayouts/slideLayout86.xml"/><Relationship Id="rId89" Type="http://schemas.openxmlformats.org/officeDocument/2006/relationships/slideLayout" Target="../slideLayouts/slideLayout87.xml"/><Relationship Id="rId90" Type="http://schemas.openxmlformats.org/officeDocument/2006/relationships/slideLayout" Target="../slideLayouts/slideLayout88.xml"/><Relationship Id="rId91" Type="http://schemas.openxmlformats.org/officeDocument/2006/relationships/slideLayout" Target="../slideLayouts/slideLayout89.xml"/><Relationship Id="rId92" Type="http://schemas.openxmlformats.org/officeDocument/2006/relationships/slideLayout" Target="../slideLayouts/slideLayout90.xml"/><Relationship Id="rId93" Type="http://schemas.openxmlformats.org/officeDocument/2006/relationships/slideLayout" Target="../slideLayouts/slideLayout91.xml"/><Relationship Id="rId94" Type="http://schemas.openxmlformats.org/officeDocument/2006/relationships/slideLayout" Target="../slideLayouts/slideLayout92.xml"/><Relationship Id="rId95" Type="http://schemas.openxmlformats.org/officeDocument/2006/relationships/slideLayout" Target="../slideLayouts/slideLayout93.xml"/><Relationship Id="rId96" Type="http://schemas.openxmlformats.org/officeDocument/2006/relationships/slideLayout" Target="../slideLayouts/slideLayout94.xml"/><Relationship Id="rId97" Type="http://schemas.openxmlformats.org/officeDocument/2006/relationships/slideLayout" Target="../slideLayouts/slideLayout95.xml"/><Relationship Id="rId98" Type="http://schemas.openxmlformats.org/officeDocument/2006/relationships/slideLayout" Target="../slideLayouts/slideLayout96.xml"/><Relationship Id="rId99" Type="http://schemas.openxmlformats.org/officeDocument/2006/relationships/slideLayout" Target="../slideLayouts/slideLayout97.xml"/><Relationship Id="rId100" Type="http://schemas.openxmlformats.org/officeDocument/2006/relationships/slideLayout" Target="../slideLayouts/slideLayout98.xml"/><Relationship Id="rId101" Type="http://schemas.openxmlformats.org/officeDocument/2006/relationships/slideLayout" Target="../slideLayouts/slideLayout99.xml"/><Relationship Id="rId102" Type="http://schemas.openxmlformats.org/officeDocument/2006/relationships/slideLayout" Target="../slideLayouts/slideLayout100.xml"/><Relationship Id="rId103" Type="http://schemas.openxmlformats.org/officeDocument/2006/relationships/slideLayout" Target="../slideLayouts/slideLayout101.xml"/><Relationship Id="rId104" Type="http://schemas.openxmlformats.org/officeDocument/2006/relationships/slideLayout" Target="../slideLayouts/slideLayout102.xml"/><Relationship Id="rId105" Type="http://schemas.openxmlformats.org/officeDocument/2006/relationships/slideLayout" Target="../slideLayouts/slideLayout103.xml"/><Relationship Id="rId106" Type="http://schemas.openxmlformats.org/officeDocument/2006/relationships/slideLayout" Target="../slideLayouts/slideLayout104.xml"/><Relationship Id="rId107" Type="http://schemas.openxmlformats.org/officeDocument/2006/relationships/slideLayout" Target="../slideLayouts/slideLayout105.xml"/><Relationship Id="rId108" Type="http://schemas.openxmlformats.org/officeDocument/2006/relationships/slideLayout" Target="../slideLayouts/slideLayout106.xml"/><Relationship Id="rId109" Type="http://schemas.openxmlformats.org/officeDocument/2006/relationships/slideLayout" Target="../slideLayouts/slideLayout107.xml"/><Relationship Id="rId110" Type="http://schemas.openxmlformats.org/officeDocument/2006/relationships/slideLayout" Target="../slideLayouts/slideLayout108.xml"/><Relationship Id="rId111" Type="http://schemas.openxmlformats.org/officeDocument/2006/relationships/slideLayout" Target="../slideLayouts/slideLayout109.xml"/><Relationship Id="rId112" Type="http://schemas.openxmlformats.org/officeDocument/2006/relationships/slideLayout" Target="../slideLayouts/slideLayout110.xml"/><Relationship Id="rId113" Type="http://schemas.openxmlformats.org/officeDocument/2006/relationships/slideLayout" Target="../slideLayouts/slideLayout111.xml"/><Relationship Id="rId114" Type="http://schemas.openxmlformats.org/officeDocument/2006/relationships/slideLayout" Target="../slideLayouts/slideLayout112.xml"/><Relationship Id="rId115" Type="http://schemas.openxmlformats.org/officeDocument/2006/relationships/slideLayout" Target="../slideLayouts/slideLayout113.xml"/><Relationship Id="rId116" Type="http://schemas.openxmlformats.org/officeDocument/2006/relationships/slideLayout" Target="../slideLayouts/slideLayout114.xml"/><Relationship Id="rId117" Type="http://schemas.openxmlformats.org/officeDocument/2006/relationships/slideLayout" Target="../slideLayouts/slideLayout115.xml"/><Relationship Id="rId118" Type="http://schemas.openxmlformats.org/officeDocument/2006/relationships/slideLayout" Target="../slideLayouts/slideLayout116.xml"/><Relationship Id="rId119"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19600" y="4608064"/>
            <a:ext cx="2133600" cy="318397"/>
          </a:xfrm>
          <a:prstGeom prst="rect">
            <a:avLst/>
          </a:prstGeom>
          <a:ln w="12700">
            <a:miter lim="400000"/>
          </a:ln>
        </p:spPr>
        <p:txBody>
          <a:bodyPr wrap="none" lIns="91424" tIns="91424" rIns="91424" bIns="91424" anchor="ctr">
            <a:normAutofit fontScale="100000" lnSpcReduction="0"/>
          </a:bodyPr>
          <a:lstStyle>
            <a:lvl1pPr algn="r">
              <a:defRPr sz="1000">
                <a:solidFill>
                  <a:srgbClr val="59595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 id="2147483723" r:id="rId77"/>
    <p:sldLayoutId id="2147483724" r:id="rId78"/>
    <p:sldLayoutId id="2147483725" r:id="rId79"/>
    <p:sldLayoutId id="2147483726" r:id="rId80"/>
    <p:sldLayoutId id="2147483727" r:id="rId81"/>
    <p:sldLayoutId id="2147483728" r:id="rId82"/>
    <p:sldLayoutId id="2147483729" r:id="rId83"/>
    <p:sldLayoutId id="2147483730" r:id="rId84"/>
    <p:sldLayoutId id="2147483731" r:id="rId85"/>
    <p:sldLayoutId id="2147483732" r:id="rId86"/>
    <p:sldLayoutId id="2147483733" r:id="rId87"/>
    <p:sldLayoutId id="2147483734" r:id="rId88"/>
    <p:sldLayoutId id="2147483735" r:id="rId89"/>
    <p:sldLayoutId id="2147483736" r:id="rId90"/>
    <p:sldLayoutId id="2147483737" r:id="rId91"/>
    <p:sldLayoutId id="2147483738" r:id="rId92"/>
    <p:sldLayoutId id="2147483739" r:id="rId93"/>
    <p:sldLayoutId id="2147483740" r:id="rId94"/>
    <p:sldLayoutId id="2147483741" r:id="rId95"/>
    <p:sldLayoutId id="2147483742" r:id="rId96"/>
    <p:sldLayoutId id="2147483743" r:id="rId97"/>
    <p:sldLayoutId id="2147483744" r:id="rId98"/>
    <p:sldLayoutId id="2147483745" r:id="rId99"/>
    <p:sldLayoutId id="2147483746" r:id="rId100"/>
    <p:sldLayoutId id="2147483747" r:id="rId101"/>
    <p:sldLayoutId id="2147483748" r:id="rId102"/>
    <p:sldLayoutId id="2147483749" r:id="rId103"/>
    <p:sldLayoutId id="2147483750" r:id="rId104"/>
    <p:sldLayoutId id="2147483751" r:id="rId105"/>
    <p:sldLayoutId id="2147483752" r:id="rId106"/>
    <p:sldLayoutId id="2147483753" r:id="rId107"/>
    <p:sldLayoutId id="2147483754" r:id="rId108"/>
    <p:sldLayoutId id="2147483755" r:id="rId109"/>
    <p:sldLayoutId id="2147483756" r:id="rId110"/>
    <p:sldLayoutId id="2147483757" r:id="rId111"/>
    <p:sldLayoutId id="2147483758" r:id="rId112"/>
    <p:sldLayoutId id="2147483759" r:id="rId113"/>
    <p:sldLayoutId id="2147483760" r:id="rId114"/>
    <p:sldLayoutId id="2147483761" r:id="rId115"/>
    <p:sldLayoutId id="2147483762" r:id="rId116"/>
    <p:sldLayoutId id="2147483763" r:id="rId117"/>
    <p:sldLayoutId id="2147483764" r:id="rId118"/>
    <p:sldLayoutId id="2147483765" r:id="rId119"/>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rgbClr val="595959"/>
        </a:buClr>
        <a:buSzPts val="1800"/>
        <a:buFont typeface="Arial"/>
        <a:buChar char="●"/>
        <a:tabLst/>
        <a:defRPr b="0" baseline="0" cap="none" i="0" spc="0" strike="noStrike" sz="1800" u="none">
          <a:solidFill>
            <a:srgbClr val="595959"/>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rgbClr val="595959"/>
        </a:buClr>
        <a:buSzPts val="1800"/>
        <a:buFont typeface="Arial"/>
        <a:buChar char="○"/>
        <a:tabLst/>
        <a:defRPr b="0" baseline="0" cap="none" i="0" spc="0" strike="noStrike" sz="1800" u="none">
          <a:solidFill>
            <a:srgbClr val="595959"/>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rgbClr val="595959"/>
        </a:buClr>
        <a:buSzPts val="1800"/>
        <a:buFont typeface="Arial"/>
        <a:buChar char="■"/>
        <a:tabLst/>
        <a:defRPr b="0" baseline="0" cap="none" i="0" spc="0" strike="noStrike" sz="1800" u="none">
          <a:solidFill>
            <a:srgbClr val="595959"/>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rgbClr val="595959"/>
        </a:buClr>
        <a:buSzPts val="1800"/>
        <a:buFont typeface="Arial"/>
        <a:buChar char="●"/>
        <a:tabLst/>
        <a:defRPr b="0" baseline="0" cap="none" i="0" spc="0" strike="noStrike" sz="1800" u="none">
          <a:solidFill>
            <a:srgbClr val="595959"/>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rgbClr val="595959"/>
        </a:buClr>
        <a:buSzPts val="1800"/>
        <a:buFont typeface="Arial"/>
        <a:buChar char="○"/>
        <a:tabLst/>
        <a:defRPr b="0" baseline="0" cap="none" i="0" spc="0" strike="noStrike" sz="1800" u="none">
          <a:solidFill>
            <a:srgbClr val="595959"/>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rgbClr val="595959"/>
        </a:buClr>
        <a:buSzPts val="1800"/>
        <a:buFont typeface="Arial"/>
        <a:buChar char="■"/>
        <a:tabLst/>
        <a:defRPr b="0" baseline="0" cap="none" i="0" spc="0" strike="noStrike" sz="1800" u="none">
          <a:solidFill>
            <a:srgbClr val="595959"/>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rgbClr val="595959"/>
        </a:buClr>
        <a:buSzPts val="1800"/>
        <a:buFont typeface="Arial"/>
        <a:buChar char="●"/>
        <a:tabLst/>
        <a:defRPr b="0" baseline="0" cap="none" i="0" spc="0" strike="noStrike" sz="1800" u="none">
          <a:solidFill>
            <a:srgbClr val="595959"/>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rgbClr val="595959"/>
        </a:buClr>
        <a:buSzPts val="1800"/>
        <a:buFont typeface="Arial"/>
        <a:buChar char="○"/>
        <a:tabLst/>
        <a:defRPr b="0" baseline="0" cap="none" i="0" spc="0" strike="noStrike" sz="1800" u="none">
          <a:solidFill>
            <a:srgbClr val="595959"/>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rgbClr val="595959"/>
        </a:buClr>
        <a:buSzPts val="1800"/>
        <a:buFont typeface="Arial"/>
        <a:buChar char="■"/>
        <a:tabLst/>
        <a:defRPr b="0" baseline="0" cap="none" i="0" spc="0" strike="noStrike" sz="1800" u="none">
          <a:solidFill>
            <a:srgbClr val="595959"/>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9.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hyperlink" Target="https://launchdarkly.com/blog/2024-survey-impact-launchdarkly-customer-outcomes/" TargetMode="External"/><Relationship Id="rId4" Type="http://schemas.openxmlformats.org/officeDocument/2006/relationships/hyperlink" Target="https://www.gartner.com/en/newsroom/press-releases/2023-08-08-gartner-survey-shows-generative-ai-has-become-an-emerging-risk-for-enterprises" TargetMode="External"/><Relationship Id="rId5" Type="http://schemas.openxmlformats.org/officeDocument/2006/relationships/image" Target="../media/image70.png"/><Relationship Id="rId6" Type="http://schemas.openxmlformats.org/officeDocument/2006/relationships/image" Target="../media/image78.png"/><Relationship Id="rId7" Type="http://schemas.openxmlformats.org/officeDocument/2006/relationships/image" Target="../media/image80.png"/><Relationship Id="rId8" Type="http://schemas.openxmlformats.org/officeDocument/2006/relationships/image" Target="../media/image7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09.png"/><Relationship Id="rId14" Type="http://schemas.openxmlformats.org/officeDocument/2006/relationships/image" Target="../media/image110.png"/><Relationship Id="rId15" Type="http://schemas.openxmlformats.org/officeDocument/2006/relationships/image" Target="../media/image111.png"/><Relationship Id="rId16" Type="http://schemas.openxmlformats.org/officeDocument/2006/relationships/image" Target="../media/image112.png"/><Relationship Id="rId17" Type="http://schemas.openxmlformats.org/officeDocument/2006/relationships/image" Target="../media/image113.png"/><Relationship Id="rId18" Type="http://schemas.openxmlformats.org/officeDocument/2006/relationships/image" Target="../media/image114.png"/><Relationship Id="rId19" Type="http://schemas.openxmlformats.org/officeDocument/2006/relationships/image" Target="../media/image115.png"/><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image" Target="../media/image60.png"/><Relationship Id="rId4" Type="http://schemas.openxmlformats.org/officeDocument/2006/relationships/image" Target="../media/image6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1.gif"/><Relationship Id="rId6" Type="http://schemas.openxmlformats.org/officeDocument/2006/relationships/image" Target="../media/image7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2.g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3.g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4.gif"/></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 Id="rId11" Type="http://schemas.openxmlformats.org/officeDocument/2006/relationships/image" Target="../media/image90.png"/><Relationship Id="rId12" Type="http://schemas.openxmlformats.org/officeDocument/2006/relationships/image" Target="../media/image91.png"/><Relationship Id="rId13" Type="http://schemas.openxmlformats.org/officeDocument/2006/relationships/image" Target="../media/image92.png"/><Relationship Id="rId14" Type="http://schemas.openxmlformats.org/officeDocument/2006/relationships/image" Target="../media/image9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96.png"/><Relationship Id="rId18" Type="http://schemas.openxmlformats.org/officeDocument/2006/relationships/image" Target="../media/image97.png"/><Relationship Id="rId19"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5" name="Google Shape;260;p121"/>
          <p:cNvSpPr txBox="1"/>
          <p:nvPr/>
        </p:nvSpPr>
        <p:spPr>
          <a:xfrm>
            <a:off x="708549" y="1832849"/>
            <a:ext cx="6781202" cy="147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4800">
                <a:solidFill>
                  <a:srgbClr val="FFFFFF"/>
                </a:solidFill>
                <a:latin typeface="Inter SemiBold"/>
                <a:ea typeface="Inter SemiBold"/>
                <a:cs typeface="Inter SemiBold"/>
                <a:sym typeface="Inter SemiBold"/>
              </a:defRPr>
            </a:pPr>
            <a:r>
              <a:t>Make every release a </a:t>
            </a:r>
            <a:r>
              <a:rPr i="1">
                <a:solidFill>
                  <a:schemeClr val="accent1">
                    <a:lumOff val="9362"/>
                  </a:schemeClr>
                </a:solidFill>
              </a:rPr>
              <a:t>great</a:t>
            </a:r>
            <a:r>
              <a:t> release</a:t>
            </a:r>
          </a:p>
        </p:txBody>
      </p:sp>
      <p:pic>
        <p:nvPicPr>
          <p:cNvPr id="916" name="Google Shape;261;p121" descr="Google Shape;261;p121"/>
          <p:cNvPicPr>
            <a:picLocks noChangeAspect="1"/>
          </p:cNvPicPr>
          <p:nvPr/>
        </p:nvPicPr>
        <p:blipFill>
          <a:blip r:embed="rId3">
            <a:extLst/>
          </a:blip>
          <a:stretch>
            <a:fillRect/>
          </a:stretch>
        </p:blipFill>
        <p:spPr>
          <a:xfrm>
            <a:off x="800100" y="571500"/>
            <a:ext cx="2265889" cy="351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2" name="Google Shape;534;p130"/>
          <p:cNvSpPr txBox="1"/>
          <p:nvPr/>
        </p:nvSpPr>
        <p:spPr>
          <a:xfrm>
            <a:off x="7069211" y="4782701"/>
            <a:ext cx="18945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i="1" sz="900" u="sng">
                <a:solidFill>
                  <a:srgbClr val="595959"/>
                </a:solidFill>
                <a:latin typeface="Inter"/>
                <a:ea typeface="Inter"/>
                <a:cs typeface="Inter"/>
                <a:sym typeface="Inter"/>
              </a:defRPr>
            </a:pPr>
            <a:r>
              <a:rPr>
                <a:solidFill>
                  <a:schemeClr val="accent1">
                    <a:lumOff val="9362"/>
                  </a:schemeClr>
                </a:solidFill>
                <a:uFill>
                  <a:solidFill>
                    <a:schemeClr val="accent1">
                      <a:lumOff val="9362"/>
                    </a:schemeClr>
                  </a:solidFill>
                </a:uFill>
                <a:hlinkClick r:id="rId3" invalidUrl="" action="" tgtFrame="" tooltip="" history="1" highlightClick="0" endSnd="0"/>
              </a:rPr>
              <a:t>2024 Customer Survey</a:t>
            </a:r>
            <a:r>
              <a:rPr u="none"/>
              <a:t>  |  </a:t>
            </a:r>
          </a:p>
        </p:txBody>
      </p:sp>
      <p:sp>
        <p:nvSpPr>
          <p:cNvPr id="1193" name="Google Shape;535;p130"/>
          <p:cNvSpPr txBox="1"/>
          <p:nvPr/>
        </p:nvSpPr>
        <p:spPr>
          <a:xfrm>
            <a:off x="8475704" y="4782701"/>
            <a:ext cx="14406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i="1" sz="900" u="sng">
                <a:solidFill>
                  <a:schemeClr val="accent1">
                    <a:lumOff val="9362"/>
                  </a:schemeClr>
                </a:solidFill>
                <a:uFill>
                  <a:solidFill>
                    <a:schemeClr val="accent1">
                      <a:lumOff val="9362"/>
                    </a:schemeClr>
                  </a:solidFill>
                </a:uFill>
                <a:latin typeface="Inter"/>
                <a:ea typeface="Inter"/>
                <a:cs typeface="Inter"/>
                <a:sym typeface="Inter"/>
                <a:hlinkClick r:id="rId4" invalidUrl="" action="" tgtFrame="" tooltip="" history="1" highlightClick="0" endSnd="0"/>
              </a:defRPr>
            </a:lvl1pPr>
          </a:lstStyle>
          <a:p>
            <a:pPr>
              <a:defRPr>
                <a:solidFill>
                  <a:srgbClr val="595959"/>
                </a:solidFill>
                <a:uFillTx/>
              </a:defRPr>
            </a:pPr>
            <a:r>
              <a:rPr>
                <a:solidFill>
                  <a:schemeClr val="accent1">
                    <a:lumOff val="9362"/>
                  </a:schemeClr>
                </a:solidFill>
                <a:uFill>
                  <a:solidFill>
                    <a:schemeClr val="accent1">
                      <a:lumOff val="9362"/>
                    </a:schemeClr>
                  </a:solidFill>
                </a:uFill>
                <a:hlinkClick r:id="rId4" invalidUrl="" action="" tgtFrame="" tooltip="" history="1" highlightClick="0" endSnd="0"/>
              </a:rPr>
              <a:t>Gartner</a:t>
            </a:r>
          </a:p>
        </p:txBody>
      </p:sp>
      <p:sp>
        <p:nvSpPr>
          <p:cNvPr id="1194" name="Google Shape;536;p130"/>
          <p:cNvSpPr txBox="1"/>
          <p:nvPr/>
        </p:nvSpPr>
        <p:spPr>
          <a:xfrm>
            <a:off x="2107974" y="1039800"/>
            <a:ext cx="1744802"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800">
                <a:solidFill>
                  <a:srgbClr val="FFFFFF"/>
                </a:solidFill>
                <a:latin typeface="Inter"/>
                <a:ea typeface="Inter"/>
                <a:cs typeface="Inter"/>
                <a:sym typeface="Inter"/>
              </a:defRPr>
            </a:lvl1pPr>
          </a:lstStyle>
          <a:p>
            <a:pPr/>
            <a:r>
              <a:t>De-Risk Every Release</a:t>
            </a:r>
          </a:p>
        </p:txBody>
      </p:sp>
      <p:sp>
        <p:nvSpPr>
          <p:cNvPr id="1195" name="Google Shape;537;p130"/>
          <p:cNvSpPr txBox="1"/>
          <p:nvPr/>
        </p:nvSpPr>
        <p:spPr>
          <a:xfrm>
            <a:off x="4828175" y="1039799"/>
            <a:ext cx="2632801"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700">
                <a:solidFill>
                  <a:srgbClr val="EEEEEE"/>
                </a:solidFill>
                <a:latin typeface="Inter"/>
                <a:ea typeface="Inter"/>
                <a:cs typeface="Inter"/>
                <a:sym typeface="Inter"/>
              </a:defRPr>
            </a:pPr>
            <a:r>
              <a:t>Reduce the blast radius of </a:t>
            </a:r>
            <a:r>
              <a:rPr b="1">
                <a:solidFill>
                  <a:schemeClr val="accent5"/>
                </a:solidFill>
              </a:rPr>
              <a:t>errors to &lt;1% of users </a:t>
            </a:r>
          </a:p>
        </p:txBody>
      </p:sp>
      <p:sp>
        <p:nvSpPr>
          <p:cNvPr id="1196" name="Google Shape;538;p130"/>
          <p:cNvSpPr txBox="1"/>
          <p:nvPr/>
        </p:nvSpPr>
        <p:spPr>
          <a:xfrm>
            <a:off x="2107976" y="3870373"/>
            <a:ext cx="2548801"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800">
                <a:solidFill>
                  <a:srgbClr val="FFFFFF"/>
                </a:solidFill>
                <a:latin typeface="Inter"/>
                <a:ea typeface="Inter"/>
                <a:cs typeface="Inter"/>
                <a:sym typeface="Inter"/>
              </a:defRPr>
            </a:lvl1pPr>
          </a:lstStyle>
          <a:p>
            <a:pPr/>
            <a:r>
              <a:t>Increase Developer Productivity</a:t>
            </a:r>
          </a:p>
        </p:txBody>
      </p:sp>
      <p:sp>
        <p:nvSpPr>
          <p:cNvPr id="1197" name="Google Shape;539;p130"/>
          <p:cNvSpPr txBox="1"/>
          <p:nvPr/>
        </p:nvSpPr>
        <p:spPr>
          <a:xfrm>
            <a:off x="4828175" y="3870373"/>
            <a:ext cx="3143401"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700">
                <a:solidFill>
                  <a:srgbClr val="EEEEEE"/>
                </a:solidFill>
                <a:latin typeface="Inter"/>
                <a:ea typeface="Inter"/>
                <a:cs typeface="Inter"/>
                <a:sym typeface="Inter"/>
              </a:defRPr>
            </a:pPr>
            <a:r>
              <a:t>Release code</a:t>
            </a:r>
            <a:r>
              <a:rPr b="1">
                <a:solidFill>
                  <a:schemeClr val="accent5"/>
                </a:solidFill>
              </a:rPr>
              <a:t> </a:t>
            </a:r>
            <a:r>
              <a:rPr b="1">
                <a:solidFill>
                  <a:schemeClr val="accent1">
                    <a:lumOff val="9362"/>
                  </a:schemeClr>
                </a:solidFill>
              </a:rPr>
              <a:t>84% more</a:t>
            </a:r>
            <a:endParaRPr b="1">
              <a:solidFill>
                <a:schemeClr val="accent1">
                  <a:lumOff val="9362"/>
                </a:schemeClr>
              </a:solidFill>
            </a:endParaRPr>
          </a:p>
          <a:p>
            <a:pPr>
              <a:lnSpc>
                <a:spcPct val="115000"/>
              </a:lnSpc>
              <a:defRPr b="1" sz="1700">
                <a:solidFill>
                  <a:schemeClr val="accent1">
                    <a:lumOff val="9362"/>
                  </a:schemeClr>
                </a:solidFill>
                <a:latin typeface="Inter"/>
                <a:ea typeface="Inter"/>
                <a:cs typeface="Inter"/>
                <a:sym typeface="Inter"/>
              </a:defRPr>
            </a:pPr>
            <a:r>
              <a:t>frequently</a:t>
            </a:r>
            <a:r>
              <a:rPr b="0">
                <a:solidFill>
                  <a:srgbClr val="EEEEEE"/>
                </a:solidFill>
              </a:rPr>
              <a:t> vs. non-customers</a:t>
            </a:r>
          </a:p>
        </p:txBody>
      </p:sp>
      <p:sp>
        <p:nvSpPr>
          <p:cNvPr id="1198" name="Google Shape;540;p130"/>
          <p:cNvSpPr txBox="1"/>
          <p:nvPr/>
        </p:nvSpPr>
        <p:spPr>
          <a:xfrm>
            <a:off x="2107977" y="2939836"/>
            <a:ext cx="2397601"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b="1" sz="1800">
                <a:solidFill>
                  <a:srgbClr val="FFFFFF"/>
                </a:solidFill>
                <a:latin typeface="Inter"/>
                <a:ea typeface="Inter"/>
                <a:cs typeface="Inter"/>
                <a:sym typeface="Inter"/>
              </a:defRPr>
            </a:pPr>
            <a:r>
              <a:t>Remove barriers </a:t>
            </a:r>
          </a:p>
          <a:p>
            <a:pPr>
              <a:defRPr b="1" sz="1800">
                <a:solidFill>
                  <a:srgbClr val="FFFFFF"/>
                </a:solidFill>
                <a:latin typeface="Inter"/>
                <a:ea typeface="Inter"/>
                <a:cs typeface="Inter"/>
                <a:sym typeface="Inter"/>
              </a:defRPr>
            </a:pPr>
            <a:r>
              <a:t>to experimentation</a:t>
            </a:r>
          </a:p>
        </p:txBody>
      </p:sp>
      <p:sp>
        <p:nvSpPr>
          <p:cNvPr id="1199" name="Google Shape;541;p130"/>
          <p:cNvSpPr txBox="1"/>
          <p:nvPr/>
        </p:nvSpPr>
        <p:spPr>
          <a:xfrm>
            <a:off x="4828174" y="2947784"/>
            <a:ext cx="3020402"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b="1" sz="1700">
                <a:solidFill>
                  <a:schemeClr val="accent6"/>
                </a:solidFill>
                <a:latin typeface="Inter"/>
                <a:ea typeface="Inter"/>
                <a:cs typeface="Inter"/>
                <a:sym typeface="Inter"/>
              </a:defRPr>
            </a:pPr>
            <a:r>
              <a:t>5x </a:t>
            </a:r>
            <a:r>
              <a:rPr b="0">
                <a:solidFill>
                  <a:srgbClr val="EEEEEE"/>
                </a:solidFill>
              </a:rPr>
              <a:t>the number of experiments your team runs</a:t>
            </a:r>
          </a:p>
        </p:txBody>
      </p:sp>
      <p:sp>
        <p:nvSpPr>
          <p:cNvPr id="1200" name="Google Shape;542;p130"/>
          <p:cNvSpPr/>
          <p:nvPr/>
        </p:nvSpPr>
        <p:spPr>
          <a:xfrm>
            <a:off x="1251676" y="1017275"/>
            <a:ext cx="496801" cy="496801"/>
          </a:xfrm>
          <a:prstGeom prst="ellipse">
            <a:avLst/>
          </a:prstGeom>
          <a:solidFill>
            <a:srgbClr val="222222"/>
          </a:solidFill>
          <a:ln>
            <a:solidFill>
              <a:schemeClr val="accent5"/>
            </a:solidFill>
          </a:ln>
          <a:effectLst>
            <a:outerShdw sx="100000" sy="100000" kx="0" ky="0" algn="b" rotWithShape="0" blurRad="355600" dist="19050" dir="0">
              <a:schemeClr val="accent5">
                <a:alpha val="72000"/>
              </a:schemeClr>
            </a:outerShdw>
          </a:effectLst>
        </p:spPr>
        <p:txBody>
          <a:bodyPr lIns="0" tIns="0" rIns="0" bIns="0" anchor="ctr"/>
          <a:lstStyle/>
          <a:p>
            <a:pPr algn="ctr"/>
          </a:p>
        </p:txBody>
      </p:sp>
      <p:pic>
        <p:nvPicPr>
          <p:cNvPr id="1201" name="Google Shape;543;p130" descr="Google Shape;543;p130"/>
          <p:cNvPicPr>
            <a:picLocks noChangeAspect="1"/>
          </p:cNvPicPr>
          <p:nvPr/>
        </p:nvPicPr>
        <p:blipFill>
          <a:blip r:embed="rId5">
            <a:extLst/>
          </a:blip>
          <a:stretch>
            <a:fillRect/>
          </a:stretch>
        </p:blipFill>
        <p:spPr>
          <a:xfrm>
            <a:off x="1380246" y="1129142"/>
            <a:ext cx="291620" cy="273067"/>
          </a:xfrm>
          <a:prstGeom prst="rect">
            <a:avLst/>
          </a:prstGeom>
          <a:ln w="12700">
            <a:miter lim="400000"/>
          </a:ln>
        </p:spPr>
      </p:pic>
      <p:sp>
        <p:nvSpPr>
          <p:cNvPr id="1202" name="Google Shape;544;p130"/>
          <p:cNvSpPr/>
          <p:nvPr/>
        </p:nvSpPr>
        <p:spPr>
          <a:xfrm>
            <a:off x="1251676" y="2922284"/>
            <a:ext cx="496801" cy="496802"/>
          </a:xfrm>
          <a:prstGeom prst="ellipse">
            <a:avLst/>
          </a:prstGeom>
          <a:solidFill>
            <a:srgbClr val="222222"/>
          </a:solidFill>
          <a:ln>
            <a:solidFill>
              <a:schemeClr val="accent6"/>
            </a:solidFill>
          </a:ln>
          <a:effectLst>
            <a:outerShdw sx="100000" sy="100000" kx="0" ky="0" algn="b" rotWithShape="0" blurRad="368300" dist="19050" dir="0">
              <a:schemeClr val="accent6">
                <a:alpha val="78000"/>
              </a:schemeClr>
            </a:outerShdw>
          </a:effectLst>
        </p:spPr>
        <p:txBody>
          <a:bodyPr lIns="0" tIns="0" rIns="0" bIns="0" anchor="ctr"/>
          <a:lstStyle/>
          <a:p>
            <a:pPr algn="ctr"/>
          </a:p>
        </p:txBody>
      </p:sp>
      <p:sp>
        <p:nvSpPr>
          <p:cNvPr id="1203" name="Google Shape;545;p130"/>
          <p:cNvSpPr/>
          <p:nvPr/>
        </p:nvSpPr>
        <p:spPr>
          <a:xfrm>
            <a:off x="1251676" y="3852821"/>
            <a:ext cx="496801" cy="496801"/>
          </a:xfrm>
          <a:prstGeom prst="ellipse">
            <a:avLst/>
          </a:prstGeom>
          <a:solidFill>
            <a:srgbClr val="222222"/>
          </a:solidFill>
          <a:ln>
            <a:solidFill>
              <a:schemeClr val="accent1">
                <a:lumOff val="9362"/>
              </a:schemeClr>
            </a:solidFill>
          </a:ln>
          <a:effectLst>
            <a:outerShdw sx="100000" sy="100000" kx="0" ky="0" algn="b" rotWithShape="0" blurRad="558800" dist="19050" dir="0">
              <a:schemeClr val="accent1">
                <a:lumOff val="9362"/>
                <a:alpha val="91000"/>
              </a:schemeClr>
            </a:outerShdw>
          </a:effectLst>
        </p:spPr>
        <p:txBody>
          <a:bodyPr lIns="0" tIns="0" rIns="0" bIns="0" anchor="ctr"/>
          <a:lstStyle/>
          <a:p>
            <a:pPr algn="ctr"/>
          </a:p>
        </p:txBody>
      </p:sp>
      <p:pic>
        <p:nvPicPr>
          <p:cNvPr id="1204" name="Google Shape;546;p130" descr="Google Shape;546;p130"/>
          <p:cNvPicPr>
            <a:picLocks noChangeAspect="1"/>
          </p:cNvPicPr>
          <p:nvPr/>
        </p:nvPicPr>
        <p:blipFill>
          <a:blip r:embed="rId6">
            <a:extLst/>
          </a:blip>
          <a:stretch>
            <a:fillRect/>
          </a:stretch>
        </p:blipFill>
        <p:spPr>
          <a:xfrm>
            <a:off x="1412557" y="3038788"/>
            <a:ext cx="190754" cy="263793"/>
          </a:xfrm>
          <a:prstGeom prst="rect">
            <a:avLst/>
          </a:prstGeom>
          <a:ln w="12700">
            <a:miter lim="400000"/>
          </a:ln>
        </p:spPr>
      </p:pic>
      <p:pic>
        <p:nvPicPr>
          <p:cNvPr id="1205" name="Google Shape;547;p130" descr="Google Shape;547;p130"/>
          <p:cNvPicPr>
            <a:picLocks noChangeAspect="1"/>
          </p:cNvPicPr>
          <p:nvPr/>
        </p:nvPicPr>
        <p:blipFill>
          <a:blip r:embed="rId7">
            <a:extLst/>
          </a:blip>
          <a:stretch>
            <a:fillRect/>
          </a:stretch>
        </p:blipFill>
        <p:spPr>
          <a:xfrm>
            <a:off x="1378985" y="3995913"/>
            <a:ext cx="262941" cy="210617"/>
          </a:xfrm>
          <a:prstGeom prst="rect">
            <a:avLst/>
          </a:prstGeom>
          <a:ln w="12700">
            <a:miter lim="400000"/>
          </a:ln>
        </p:spPr>
      </p:pic>
      <p:sp>
        <p:nvSpPr>
          <p:cNvPr id="1206" name="Google Shape;548;p130"/>
          <p:cNvSpPr txBox="1"/>
          <p:nvPr/>
        </p:nvSpPr>
        <p:spPr>
          <a:xfrm>
            <a:off x="1251675" y="227949"/>
            <a:ext cx="67200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2800">
                <a:solidFill>
                  <a:srgbClr val="FFFFFF"/>
                </a:solidFill>
                <a:latin typeface="Inter SemiBold"/>
                <a:ea typeface="Inter SemiBold"/>
                <a:cs typeface="Inter SemiBold"/>
                <a:sym typeface="Inter SemiBold"/>
              </a:defRPr>
            </a:lvl1pPr>
          </a:lstStyle>
          <a:p>
            <a:pPr/>
            <a:r>
              <a:t>Delivering outcomes for our customers</a:t>
            </a:r>
          </a:p>
        </p:txBody>
      </p:sp>
      <p:sp>
        <p:nvSpPr>
          <p:cNvPr id="1207" name="Google Shape;549;p130"/>
          <p:cNvSpPr txBox="1"/>
          <p:nvPr/>
        </p:nvSpPr>
        <p:spPr>
          <a:xfrm>
            <a:off x="2107977" y="1968088"/>
            <a:ext cx="1907401"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800">
                <a:solidFill>
                  <a:srgbClr val="FFFFFF"/>
                </a:solidFill>
                <a:latin typeface="Inter"/>
                <a:ea typeface="Inter"/>
                <a:cs typeface="Inter"/>
                <a:sym typeface="Inter"/>
              </a:defRPr>
            </a:lvl1pPr>
          </a:lstStyle>
          <a:p>
            <a:pPr/>
            <a:r>
              <a:t>Accelerate AI Development</a:t>
            </a:r>
          </a:p>
        </p:txBody>
      </p:sp>
      <p:sp>
        <p:nvSpPr>
          <p:cNvPr id="1208" name="Google Shape;550;p130"/>
          <p:cNvSpPr txBox="1"/>
          <p:nvPr/>
        </p:nvSpPr>
        <p:spPr>
          <a:xfrm>
            <a:off x="4828175" y="1970036"/>
            <a:ext cx="3598501"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700">
                <a:solidFill>
                  <a:srgbClr val="EEEEEE"/>
                </a:solidFill>
                <a:latin typeface="Inter"/>
                <a:ea typeface="Inter"/>
                <a:cs typeface="Inter"/>
                <a:sym typeface="Inter"/>
              </a:defRPr>
            </a:pPr>
            <a:r>
              <a:t>Reduce the time spent on managing AI configs</a:t>
            </a:r>
            <a:r>
              <a:rPr b="1">
                <a:solidFill>
                  <a:schemeClr val="accent4"/>
                </a:solidFill>
              </a:rPr>
              <a:t> </a:t>
            </a:r>
            <a:r>
              <a:rPr b="1">
                <a:solidFill>
                  <a:srgbClr val="C277F7"/>
                </a:solidFill>
              </a:rPr>
              <a:t>by 20-30%</a:t>
            </a:r>
            <a:r>
              <a:rPr>
                <a:solidFill>
                  <a:srgbClr val="C277F7"/>
                </a:solidFill>
              </a:rPr>
              <a:t> </a:t>
            </a:r>
          </a:p>
        </p:txBody>
      </p:sp>
      <p:sp>
        <p:nvSpPr>
          <p:cNvPr id="1209" name="Google Shape;551;p130"/>
          <p:cNvSpPr/>
          <p:nvPr/>
        </p:nvSpPr>
        <p:spPr>
          <a:xfrm>
            <a:off x="1251676" y="1950536"/>
            <a:ext cx="496801" cy="496801"/>
          </a:xfrm>
          <a:prstGeom prst="ellipse">
            <a:avLst/>
          </a:prstGeom>
          <a:solidFill>
            <a:srgbClr val="222222"/>
          </a:solidFill>
          <a:ln>
            <a:solidFill>
              <a:schemeClr val="accent4"/>
            </a:solidFill>
          </a:ln>
          <a:effectLst>
            <a:outerShdw sx="100000" sy="100000" kx="0" ky="0" algn="b" rotWithShape="0" blurRad="495300" dist="19050" dir="0">
              <a:schemeClr val="accent4"/>
            </a:outerShdw>
          </a:effectLst>
        </p:spPr>
        <p:txBody>
          <a:bodyPr lIns="0" tIns="0" rIns="0" bIns="0" anchor="ctr"/>
          <a:lstStyle/>
          <a:p>
            <a:pPr algn="ctr"/>
          </a:p>
        </p:txBody>
      </p:sp>
      <p:pic>
        <p:nvPicPr>
          <p:cNvPr id="1210" name="Google Shape;552;p130" descr="Google Shape;552;p130"/>
          <p:cNvPicPr>
            <a:picLocks noChangeAspect="1"/>
          </p:cNvPicPr>
          <p:nvPr/>
        </p:nvPicPr>
        <p:blipFill>
          <a:blip r:embed="rId8">
            <a:extLst/>
          </a:blip>
          <a:stretch>
            <a:fillRect/>
          </a:stretch>
        </p:blipFill>
        <p:spPr>
          <a:xfrm>
            <a:off x="1346405" y="2060801"/>
            <a:ext cx="307411" cy="2762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16" name="Google Shape;557;p131"/>
          <p:cNvGrpSpPr/>
          <p:nvPr/>
        </p:nvGrpSpPr>
        <p:grpSpPr>
          <a:xfrm>
            <a:off x="3090950" y="884068"/>
            <a:ext cx="3014401" cy="4098600"/>
            <a:chOff x="0" y="0"/>
            <a:chExt cx="3014400" cy="4098599"/>
          </a:xfrm>
        </p:grpSpPr>
        <p:sp>
          <p:nvSpPr>
            <p:cNvPr id="1214" name="Rectangle"/>
            <p:cNvSpPr/>
            <p:nvPr/>
          </p:nvSpPr>
          <p:spPr>
            <a:xfrm>
              <a:off x="-1" y="-1"/>
              <a:ext cx="3014402" cy="4098601"/>
            </a:xfrm>
            <a:prstGeom prst="rect">
              <a:avLst/>
            </a:prstGeom>
            <a:gradFill flip="none" rotWithShape="1">
              <a:gsLst>
                <a:gs pos="0">
                  <a:srgbClr val="222222"/>
                </a:gs>
                <a:gs pos="100000">
                  <a:srgbClr val="434343"/>
                </a:gs>
              </a:gsLst>
              <a:lin ang="0" scaled="0"/>
            </a:gradFill>
            <a:ln w="12700" cap="flat">
              <a:noFill/>
              <a:miter lim="400000"/>
            </a:ln>
            <a:effectLst/>
          </p:spPr>
          <p:txBody>
            <a:bodyPr wrap="square" lIns="0" tIns="0" rIns="0" bIns="0" numCol="1" anchor="ctr">
              <a:noAutofit/>
            </a:bodyPr>
            <a:lstStyle/>
            <a:p>
              <a:pPr/>
            </a:p>
          </p:txBody>
        </p:sp>
        <p:sp>
          <p:nvSpPr>
            <p:cNvPr id="1215" name="Text"/>
            <p:cNvSpPr txBox="1"/>
            <p:nvPr/>
          </p:nvSpPr>
          <p:spPr>
            <a:xfrm>
              <a:off x="-1" y="1859182"/>
              <a:ext cx="3014402" cy="3802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r>
                <a:t>   </a:t>
              </a:r>
            </a:p>
          </p:txBody>
        </p:sp>
      </p:grpSp>
      <p:pic>
        <p:nvPicPr>
          <p:cNvPr id="1217" name="Google Shape;558;p131" descr="Google Shape;558;p131"/>
          <p:cNvPicPr>
            <a:picLocks noChangeAspect="1"/>
          </p:cNvPicPr>
          <p:nvPr/>
        </p:nvPicPr>
        <p:blipFill>
          <a:blip r:embed="rId3">
            <a:extLst/>
          </a:blip>
          <a:stretch>
            <a:fillRect/>
          </a:stretch>
        </p:blipFill>
        <p:spPr>
          <a:xfrm>
            <a:off x="3090950" y="838200"/>
            <a:ext cx="3174463" cy="3130276"/>
          </a:xfrm>
          <a:prstGeom prst="rect">
            <a:avLst/>
          </a:prstGeom>
          <a:ln w="12700">
            <a:miter lim="400000"/>
          </a:ln>
        </p:spPr>
      </p:pic>
      <p:sp>
        <p:nvSpPr>
          <p:cNvPr id="1218" name="Google Shape;559;p131"/>
          <p:cNvSpPr txBox="1"/>
          <p:nvPr/>
        </p:nvSpPr>
        <p:spPr>
          <a:xfrm>
            <a:off x="577649" y="216674"/>
            <a:ext cx="7988700" cy="393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5000"/>
              </a:lnSpc>
              <a:defRPr sz="2600">
                <a:solidFill>
                  <a:srgbClr val="FFFFFF"/>
                </a:solidFill>
                <a:latin typeface="Inter SemiBold"/>
                <a:ea typeface="Inter SemiBold"/>
                <a:cs typeface="Inter SemiBold"/>
                <a:sym typeface="Inter SemiBold"/>
              </a:defRPr>
            </a:lvl1pPr>
          </a:lstStyle>
          <a:p>
            <a:pPr/>
            <a:r>
              <a:t>Trusted by the best software teams</a:t>
            </a:r>
          </a:p>
        </p:txBody>
      </p:sp>
      <p:sp>
        <p:nvSpPr>
          <p:cNvPr id="1219" name="Google Shape;560;p131"/>
          <p:cNvSpPr txBox="1"/>
          <p:nvPr/>
        </p:nvSpPr>
        <p:spPr>
          <a:xfrm>
            <a:off x="-177776" y="4742065"/>
            <a:ext cx="1221602"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solidFill>
                  <a:srgbClr val="CCCCCC"/>
                </a:solidFill>
                <a:latin typeface="Inter"/>
                <a:ea typeface="Inter"/>
                <a:cs typeface="Inter"/>
                <a:sym typeface="Inter"/>
              </a:defRPr>
            </a:lvl1pPr>
          </a:lstStyle>
          <a:p>
            <a:pPr/>
            <a:r>
              <a:t>CONFIDENTIAL</a:t>
            </a:r>
          </a:p>
        </p:txBody>
      </p:sp>
      <p:pic>
        <p:nvPicPr>
          <p:cNvPr id="1220" name="Google Shape;561;p131" descr="Google Shape;561;p131"/>
          <p:cNvPicPr>
            <a:picLocks noChangeAspect="1"/>
          </p:cNvPicPr>
          <p:nvPr/>
        </p:nvPicPr>
        <p:blipFill>
          <a:blip r:embed="rId4">
            <a:extLst/>
          </a:blip>
          <a:stretch>
            <a:fillRect/>
          </a:stretch>
        </p:blipFill>
        <p:spPr>
          <a:xfrm>
            <a:off x="467824" y="4177758"/>
            <a:ext cx="613476" cy="393918"/>
          </a:xfrm>
          <a:prstGeom prst="rect">
            <a:avLst/>
          </a:prstGeom>
          <a:ln w="12700">
            <a:miter lim="400000"/>
          </a:ln>
        </p:spPr>
      </p:pic>
      <p:pic>
        <p:nvPicPr>
          <p:cNvPr id="1221" name="Google Shape;562;p131" descr="Google Shape;562;p131"/>
          <p:cNvPicPr>
            <a:picLocks noChangeAspect="1"/>
          </p:cNvPicPr>
          <p:nvPr/>
        </p:nvPicPr>
        <p:blipFill>
          <a:blip r:embed="rId5">
            <a:extLst/>
          </a:blip>
          <a:stretch>
            <a:fillRect/>
          </a:stretch>
        </p:blipFill>
        <p:spPr>
          <a:xfrm>
            <a:off x="1805470" y="3567319"/>
            <a:ext cx="838632" cy="246114"/>
          </a:xfrm>
          <a:prstGeom prst="rect">
            <a:avLst/>
          </a:prstGeom>
          <a:ln w="12700">
            <a:miter lim="400000"/>
          </a:ln>
        </p:spPr>
      </p:pic>
      <p:grpSp>
        <p:nvGrpSpPr>
          <p:cNvPr id="1225" name="Google Shape;563;p131"/>
          <p:cNvGrpSpPr/>
          <p:nvPr/>
        </p:nvGrpSpPr>
        <p:grpSpPr>
          <a:xfrm>
            <a:off x="493902" y="3490269"/>
            <a:ext cx="816355" cy="553120"/>
            <a:chOff x="0" y="0"/>
            <a:chExt cx="816354" cy="553118"/>
          </a:xfrm>
        </p:grpSpPr>
        <p:pic>
          <p:nvPicPr>
            <p:cNvPr id="1222" name="Google Shape;564;p131" descr="Google Shape;564;p131"/>
            <p:cNvPicPr>
              <a:picLocks noChangeAspect="1"/>
            </p:cNvPicPr>
            <p:nvPr/>
          </p:nvPicPr>
          <p:blipFill>
            <a:blip r:embed="rId6">
              <a:extLst/>
            </a:blip>
            <a:stretch>
              <a:fillRect/>
            </a:stretch>
          </p:blipFill>
          <p:spPr>
            <a:xfrm>
              <a:off x="0" y="0"/>
              <a:ext cx="816355" cy="415933"/>
            </a:xfrm>
            <a:prstGeom prst="rect">
              <a:avLst/>
            </a:prstGeom>
            <a:ln w="12700" cap="flat">
              <a:noFill/>
              <a:miter lim="400000"/>
            </a:ln>
            <a:effectLst/>
          </p:spPr>
        </p:pic>
        <p:sp>
          <p:nvSpPr>
            <p:cNvPr id="1223" name="Google Shape;565;p131"/>
            <p:cNvSpPr/>
            <p:nvPr/>
          </p:nvSpPr>
          <p:spPr>
            <a:xfrm>
              <a:off x="312665" y="346172"/>
              <a:ext cx="254701" cy="108600"/>
            </a:xfrm>
            <a:prstGeom prst="rect">
              <a:avLst/>
            </a:prstGeom>
            <a:solidFill>
              <a:srgbClr val="0A0A0A"/>
            </a:solidFill>
            <a:ln w="12700" cap="flat">
              <a:noFill/>
              <a:miter lim="400000"/>
            </a:ln>
            <a:effectLst/>
          </p:spPr>
          <p:txBody>
            <a:bodyPr wrap="square" lIns="0" tIns="0" rIns="0" bIns="0" numCol="1" anchor="ctr">
              <a:noAutofit/>
            </a:bodyPr>
            <a:lstStyle/>
            <a:p>
              <a:pPr algn="ctr"/>
            </a:p>
          </p:txBody>
        </p:sp>
        <p:sp>
          <p:nvSpPr>
            <p:cNvPr id="1224" name="Google Shape;566;p131"/>
            <p:cNvSpPr txBox="1"/>
            <p:nvPr/>
          </p:nvSpPr>
          <p:spPr>
            <a:xfrm>
              <a:off x="161265" y="268669"/>
              <a:ext cx="538801" cy="284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700">
                  <a:solidFill>
                    <a:srgbClr val="FFFFFF"/>
                  </a:solidFill>
                  <a:latin typeface="Inter"/>
                  <a:ea typeface="Inter"/>
                  <a:cs typeface="Inter"/>
                  <a:sym typeface="Inter"/>
                </a:defRPr>
              </a:lvl1pPr>
            </a:lstStyle>
            <a:p>
              <a:pPr/>
              <a:r>
                <a:t>2023</a:t>
              </a:r>
            </a:p>
          </p:txBody>
        </p:sp>
      </p:grpSp>
      <p:pic>
        <p:nvPicPr>
          <p:cNvPr id="1226" name="Google Shape;567;p131" descr="Google Shape;567;p131"/>
          <p:cNvPicPr>
            <a:picLocks noChangeAspect="1"/>
          </p:cNvPicPr>
          <p:nvPr/>
        </p:nvPicPr>
        <p:blipFill>
          <a:blip r:embed="rId7">
            <a:extLst/>
          </a:blip>
          <a:stretch>
            <a:fillRect/>
          </a:stretch>
        </p:blipFill>
        <p:spPr>
          <a:xfrm>
            <a:off x="1306940" y="4098943"/>
            <a:ext cx="613475" cy="611133"/>
          </a:xfrm>
          <a:prstGeom prst="rect">
            <a:avLst/>
          </a:prstGeom>
          <a:ln w="12700">
            <a:miter lim="400000"/>
          </a:ln>
        </p:spPr>
      </p:pic>
      <p:sp>
        <p:nvSpPr>
          <p:cNvPr id="1227" name="Google Shape;568;p131"/>
          <p:cNvSpPr txBox="1"/>
          <p:nvPr/>
        </p:nvSpPr>
        <p:spPr>
          <a:xfrm>
            <a:off x="1179749" y="2749150"/>
            <a:ext cx="1568101" cy="419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b="1" sz="800">
                <a:solidFill>
                  <a:srgbClr val="FFFFFF"/>
                </a:solidFill>
                <a:latin typeface="Inter"/>
                <a:ea typeface="Inter"/>
                <a:cs typeface="Inter"/>
                <a:sym typeface="Inter"/>
              </a:defRPr>
            </a:pPr>
            <a:r>
              <a:t>LaunchDarkly</a:t>
            </a:r>
            <a:r>
              <a:rPr b="0">
                <a:solidFill>
                  <a:srgbClr val="CCCCCC"/>
                </a:solidFill>
              </a:rPr>
              <a:t> is the #1 Feature Management platform in the latest G2 Report</a:t>
            </a:r>
          </a:p>
        </p:txBody>
      </p:sp>
      <p:sp>
        <p:nvSpPr>
          <p:cNvPr id="1228" name="Google Shape;569;p131"/>
          <p:cNvSpPr txBox="1"/>
          <p:nvPr/>
        </p:nvSpPr>
        <p:spPr>
          <a:xfrm>
            <a:off x="254449" y="728177"/>
            <a:ext cx="26724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a:solidFill>
                  <a:srgbClr val="FFFFFF"/>
                </a:solidFill>
                <a:latin typeface="Inter"/>
                <a:ea typeface="Inter"/>
                <a:cs typeface="Inter"/>
                <a:sym typeface="Inter"/>
              </a:defRPr>
            </a:lvl1pPr>
          </a:lstStyle>
          <a:p>
            <a:pPr/>
            <a:r>
              <a:t>Loved by developers</a:t>
            </a:r>
          </a:p>
        </p:txBody>
      </p:sp>
      <p:sp>
        <p:nvSpPr>
          <p:cNvPr id="1229" name="Google Shape;570;p131"/>
          <p:cNvSpPr txBox="1"/>
          <p:nvPr/>
        </p:nvSpPr>
        <p:spPr>
          <a:xfrm>
            <a:off x="3051824" y="728177"/>
            <a:ext cx="30144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a:solidFill>
                  <a:srgbClr val="FFFFFF"/>
                </a:solidFill>
                <a:latin typeface="Inter"/>
                <a:ea typeface="Inter"/>
                <a:cs typeface="Inter"/>
                <a:sym typeface="Inter"/>
              </a:defRPr>
            </a:lvl1pPr>
          </a:lstStyle>
          <a:p>
            <a:pPr/>
            <a:r>
              <a:t>Trusted by the best</a:t>
            </a:r>
          </a:p>
        </p:txBody>
      </p:sp>
      <p:sp>
        <p:nvSpPr>
          <p:cNvPr id="1230" name="Google Shape;571;p131"/>
          <p:cNvSpPr txBox="1"/>
          <p:nvPr/>
        </p:nvSpPr>
        <p:spPr>
          <a:xfrm>
            <a:off x="6191201" y="728177"/>
            <a:ext cx="25116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a:solidFill>
                  <a:srgbClr val="FFFFFF"/>
                </a:solidFill>
                <a:latin typeface="Inter"/>
                <a:ea typeface="Inter"/>
                <a:cs typeface="Inter"/>
                <a:sym typeface="Inter"/>
              </a:defRPr>
            </a:lvl1pPr>
          </a:lstStyle>
          <a:p>
            <a:pPr/>
            <a:r>
              <a:t>Enterprise-grade</a:t>
            </a:r>
          </a:p>
        </p:txBody>
      </p:sp>
      <p:sp>
        <p:nvSpPr>
          <p:cNvPr id="1231" name="Google Shape;572;p131"/>
          <p:cNvSpPr txBox="1"/>
          <p:nvPr/>
        </p:nvSpPr>
        <p:spPr>
          <a:xfrm>
            <a:off x="565549" y="1330974"/>
            <a:ext cx="2361302" cy="97406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200">
                <a:solidFill>
                  <a:srgbClr val="999999"/>
                </a:solidFill>
                <a:latin typeface="Inter"/>
                <a:ea typeface="Inter"/>
                <a:cs typeface="Inter"/>
                <a:sym typeface="Inter"/>
              </a:defRPr>
            </a:pPr>
            <a:r>
              <a:t>LaunchDarkly </a:t>
            </a:r>
            <a:r>
              <a:rPr b="1">
                <a:solidFill>
                  <a:srgbClr val="FFFFFF"/>
                </a:solidFill>
              </a:rPr>
              <a:t>revolutionized how we release software</a:t>
            </a:r>
            <a:r>
              <a:t> and our beta release processes. Game changer.</a:t>
            </a:r>
          </a:p>
        </p:txBody>
      </p:sp>
      <p:pic>
        <p:nvPicPr>
          <p:cNvPr id="1232" name="Google Shape;573;p131" descr="Google Shape;573;p131"/>
          <p:cNvPicPr>
            <a:picLocks noChangeAspect="1"/>
          </p:cNvPicPr>
          <p:nvPr/>
        </p:nvPicPr>
        <p:blipFill>
          <a:blip r:embed="rId8">
            <a:extLst/>
          </a:blip>
          <a:stretch>
            <a:fillRect/>
          </a:stretch>
        </p:blipFill>
        <p:spPr>
          <a:xfrm>
            <a:off x="367266" y="1465439"/>
            <a:ext cx="156201" cy="124051"/>
          </a:xfrm>
          <a:prstGeom prst="rect">
            <a:avLst/>
          </a:prstGeom>
          <a:ln w="12700">
            <a:miter lim="400000"/>
          </a:ln>
        </p:spPr>
      </p:pic>
      <p:sp>
        <p:nvSpPr>
          <p:cNvPr id="1233" name="Google Shape;574;p131"/>
          <p:cNvSpPr txBox="1"/>
          <p:nvPr/>
        </p:nvSpPr>
        <p:spPr>
          <a:xfrm>
            <a:off x="3787957" y="1331950"/>
            <a:ext cx="15681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800">
                <a:solidFill>
                  <a:schemeClr val="accent1">
                    <a:lumOff val="9362"/>
                  </a:schemeClr>
                </a:solidFill>
                <a:latin typeface="Inter SemiBold"/>
                <a:ea typeface="Inter SemiBold"/>
                <a:cs typeface="Inter SemiBold"/>
                <a:sym typeface="Inter SemiBold"/>
              </a:defRPr>
            </a:lvl1pPr>
          </a:lstStyle>
          <a:p>
            <a:pPr/>
            <a:r>
              <a:t>S E R V I N G</a:t>
            </a:r>
          </a:p>
        </p:txBody>
      </p:sp>
      <p:sp>
        <p:nvSpPr>
          <p:cNvPr id="1234" name="Google Shape;575;p131"/>
          <p:cNvSpPr txBox="1"/>
          <p:nvPr/>
        </p:nvSpPr>
        <p:spPr>
          <a:xfrm>
            <a:off x="3370700" y="1513301"/>
            <a:ext cx="2454901"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4000">
                <a:solidFill>
                  <a:srgbClr val="FFFFFF"/>
                </a:solidFill>
                <a:latin typeface="Inter Medium"/>
                <a:ea typeface="Inter Medium"/>
                <a:cs typeface="Inter Medium"/>
                <a:sym typeface="Inter Medium"/>
              </a:defRPr>
            </a:lvl1pPr>
          </a:lstStyle>
          <a:p>
            <a:pPr/>
            <a:r>
              <a:t>25%</a:t>
            </a:r>
          </a:p>
        </p:txBody>
      </p:sp>
      <p:sp>
        <p:nvSpPr>
          <p:cNvPr id="1235" name="Google Shape;576;p131"/>
          <p:cNvSpPr txBox="1"/>
          <p:nvPr/>
        </p:nvSpPr>
        <p:spPr>
          <a:xfrm>
            <a:off x="3521452" y="2119896"/>
            <a:ext cx="21534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300">
                <a:solidFill>
                  <a:srgbClr val="CCCCCC"/>
                </a:solidFill>
                <a:latin typeface="Inter"/>
                <a:ea typeface="Inter"/>
                <a:cs typeface="Inter"/>
                <a:sym typeface="Inter"/>
              </a:defRPr>
            </a:lvl1pPr>
          </a:lstStyle>
          <a:p>
            <a:pPr/>
            <a:r>
              <a:t>of the Fortune 500</a:t>
            </a:r>
          </a:p>
        </p:txBody>
      </p:sp>
      <p:pic>
        <p:nvPicPr>
          <p:cNvPr id="1236" name="Google Shape;577;p131" descr="Google Shape;577;p131"/>
          <p:cNvPicPr>
            <a:picLocks noChangeAspect="1"/>
          </p:cNvPicPr>
          <p:nvPr/>
        </p:nvPicPr>
        <p:blipFill>
          <a:blip r:embed="rId9">
            <a:extLst/>
          </a:blip>
          <a:stretch>
            <a:fillRect/>
          </a:stretch>
        </p:blipFill>
        <p:spPr>
          <a:xfrm>
            <a:off x="9666992" y="4396366"/>
            <a:ext cx="733637" cy="100052"/>
          </a:xfrm>
          <a:prstGeom prst="rect">
            <a:avLst/>
          </a:prstGeom>
          <a:ln w="12700">
            <a:miter lim="400000"/>
          </a:ln>
        </p:spPr>
      </p:pic>
      <p:pic>
        <p:nvPicPr>
          <p:cNvPr id="1237" name="Google Shape;578;p131" descr="Google Shape;578;p131"/>
          <p:cNvPicPr>
            <a:picLocks noChangeAspect="1"/>
          </p:cNvPicPr>
          <p:nvPr/>
        </p:nvPicPr>
        <p:blipFill>
          <a:blip r:embed="rId10">
            <a:extLst/>
          </a:blip>
          <a:stretch>
            <a:fillRect/>
          </a:stretch>
        </p:blipFill>
        <p:spPr>
          <a:xfrm>
            <a:off x="10400624" y="4031403"/>
            <a:ext cx="174826" cy="151143"/>
          </a:xfrm>
          <a:prstGeom prst="rect">
            <a:avLst/>
          </a:prstGeom>
          <a:ln w="12700">
            <a:miter lim="400000"/>
          </a:ln>
        </p:spPr>
      </p:pic>
      <p:pic>
        <p:nvPicPr>
          <p:cNvPr id="1238" name="Google Shape;579;p131" descr="Google Shape;579;p131"/>
          <p:cNvPicPr>
            <a:picLocks noChangeAspect="1"/>
          </p:cNvPicPr>
          <p:nvPr/>
        </p:nvPicPr>
        <p:blipFill>
          <a:blip r:embed="rId11">
            <a:extLst/>
          </a:blip>
          <a:stretch>
            <a:fillRect/>
          </a:stretch>
        </p:blipFill>
        <p:spPr>
          <a:xfrm>
            <a:off x="4453776" y="2873993"/>
            <a:ext cx="441455" cy="204864"/>
          </a:xfrm>
          <a:prstGeom prst="rect">
            <a:avLst/>
          </a:prstGeom>
          <a:ln w="12700">
            <a:miter lim="400000"/>
          </a:ln>
        </p:spPr>
      </p:pic>
      <p:pic>
        <p:nvPicPr>
          <p:cNvPr id="1239" name="Google Shape;580;p131" descr="Google Shape;580;p131"/>
          <p:cNvPicPr>
            <a:picLocks noChangeAspect="1"/>
          </p:cNvPicPr>
          <p:nvPr/>
        </p:nvPicPr>
        <p:blipFill>
          <a:blip r:embed="rId12">
            <a:extLst/>
          </a:blip>
          <a:stretch>
            <a:fillRect/>
          </a:stretch>
        </p:blipFill>
        <p:spPr>
          <a:xfrm>
            <a:off x="4212130" y="3402255"/>
            <a:ext cx="1008285" cy="95868"/>
          </a:xfrm>
          <a:prstGeom prst="rect">
            <a:avLst/>
          </a:prstGeom>
          <a:ln w="12700">
            <a:miter lim="400000"/>
          </a:ln>
        </p:spPr>
      </p:pic>
      <p:pic>
        <p:nvPicPr>
          <p:cNvPr id="1240" name="Google Shape;581;p131" descr="Google Shape;581;p131"/>
          <p:cNvPicPr>
            <a:picLocks noChangeAspect="1"/>
          </p:cNvPicPr>
          <p:nvPr/>
        </p:nvPicPr>
        <p:blipFill>
          <a:blip r:embed="rId13">
            <a:extLst/>
          </a:blip>
          <a:stretch>
            <a:fillRect/>
          </a:stretch>
        </p:blipFill>
        <p:spPr>
          <a:xfrm>
            <a:off x="9763449" y="4031403"/>
            <a:ext cx="369865" cy="182723"/>
          </a:xfrm>
          <a:prstGeom prst="rect">
            <a:avLst/>
          </a:prstGeom>
          <a:ln w="12700">
            <a:miter lim="400000"/>
          </a:ln>
        </p:spPr>
      </p:pic>
      <p:pic>
        <p:nvPicPr>
          <p:cNvPr id="1241" name="Google Shape;582;p131" descr="Google Shape;582;p131"/>
          <p:cNvPicPr>
            <a:picLocks noChangeAspect="1"/>
          </p:cNvPicPr>
          <p:nvPr/>
        </p:nvPicPr>
        <p:blipFill>
          <a:blip r:embed="rId14">
            <a:extLst/>
          </a:blip>
          <a:stretch>
            <a:fillRect/>
          </a:stretch>
        </p:blipFill>
        <p:spPr>
          <a:xfrm>
            <a:off x="5356045" y="3316556"/>
            <a:ext cx="651680" cy="218702"/>
          </a:xfrm>
          <a:prstGeom prst="rect">
            <a:avLst/>
          </a:prstGeom>
          <a:ln w="12700">
            <a:miter lim="400000"/>
          </a:ln>
        </p:spPr>
      </p:pic>
      <p:pic>
        <p:nvPicPr>
          <p:cNvPr id="1242" name="Google Shape;583;p131" descr="Google Shape;583;p131"/>
          <p:cNvPicPr>
            <a:picLocks noChangeAspect="1"/>
          </p:cNvPicPr>
          <p:nvPr/>
        </p:nvPicPr>
        <p:blipFill>
          <a:blip r:embed="rId15">
            <a:extLst/>
          </a:blip>
          <a:stretch>
            <a:fillRect/>
          </a:stretch>
        </p:blipFill>
        <p:spPr>
          <a:xfrm>
            <a:off x="9763449" y="3706042"/>
            <a:ext cx="538625" cy="126192"/>
          </a:xfrm>
          <a:prstGeom prst="rect">
            <a:avLst/>
          </a:prstGeom>
          <a:ln w="12700">
            <a:miter lim="400000"/>
          </a:ln>
        </p:spPr>
      </p:pic>
      <p:sp>
        <p:nvSpPr>
          <p:cNvPr id="1243" name="Google Shape;584;p131"/>
          <p:cNvSpPr txBox="1"/>
          <p:nvPr/>
        </p:nvSpPr>
        <p:spPr>
          <a:xfrm>
            <a:off x="6448452" y="1338074"/>
            <a:ext cx="2092801" cy="357629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40000"/>
              </a:lnSpc>
              <a:defRPr sz="800">
                <a:solidFill>
                  <a:schemeClr val="accent1">
                    <a:lumOff val="9362"/>
                  </a:schemeClr>
                </a:solidFill>
                <a:latin typeface="Inter SemiBold"/>
                <a:ea typeface="Inter SemiBold"/>
                <a:cs typeface="Inter SemiBold"/>
                <a:sym typeface="Inter SemiBold"/>
              </a:defRPr>
            </a:pPr>
            <a:r>
              <a:t>S C A L E</a:t>
            </a:r>
            <a:endParaRPr sz="900">
              <a:solidFill>
                <a:srgbClr val="FFFFFF"/>
              </a:solidFill>
              <a:latin typeface="Inter"/>
              <a:ea typeface="Inter"/>
              <a:cs typeface="Inter"/>
              <a:sym typeface="Inter"/>
            </a:endParaRP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35T+ flags evaluated daily</a:t>
            </a: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Supports 26 Language SDKs</a:t>
            </a:r>
          </a:p>
          <a:p>
            <a:pPr>
              <a:lnSpc>
                <a:spcPct val="140000"/>
              </a:lnSpc>
            </a:pPr>
            <a:endParaRPr sz="900">
              <a:solidFill>
                <a:srgbClr val="FFFFFF"/>
              </a:solidFill>
              <a:latin typeface="Inter"/>
              <a:ea typeface="Inter"/>
              <a:cs typeface="Inter"/>
              <a:sym typeface="Inter"/>
            </a:endParaRPr>
          </a:p>
          <a:p>
            <a:pPr>
              <a:lnSpc>
                <a:spcPct val="140000"/>
              </a:lnSpc>
              <a:defRPr sz="800">
                <a:solidFill>
                  <a:schemeClr val="accent1">
                    <a:lumOff val="9362"/>
                  </a:schemeClr>
                </a:solidFill>
                <a:latin typeface="Inter SemiBold"/>
                <a:ea typeface="Inter SemiBold"/>
                <a:cs typeface="Inter SemiBold"/>
                <a:sym typeface="Inter SemiBold"/>
              </a:defRPr>
            </a:pPr>
            <a:r>
              <a:t>S E C U R I T Y</a:t>
            </a:r>
            <a:endParaRPr sz="900">
              <a:solidFill>
                <a:srgbClr val="FFFFFF"/>
              </a:solidFill>
              <a:latin typeface="Inter"/>
              <a:ea typeface="Inter"/>
              <a:cs typeface="Inter"/>
              <a:sym typeface="Inter"/>
            </a:endParaRP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RBAC, Audit Logs, Encryption</a:t>
            </a: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Compliance with SOC2, GDPR, ISO 27001</a:t>
            </a:r>
          </a:p>
          <a:p>
            <a:pPr>
              <a:lnSpc>
                <a:spcPct val="140000"/>
              </a:lnSpc>
            </a:pPr>
            <a:endParaRPr sz="900">
              <a:solidFill>
                <a:srgbClr val="FFFFFF"/>
              </a:solidFill>
              <a:latin typeface="Inter"/>
              <a:ea typeface="Inter"/>
              <a:cs typeface="Inter"/>
              <a:sym typeface="Inter"/>
            </a:endParaRPr>
          </a:p>
          <a:p>
            <a:pPr>
              <a:lnSpc>
                <a:spcPct val="140000"/>
              </a:lnSpc>
              <a:defRPr sz="800">
                <a:solidFill>
                  <a:schemeClr val="accent1">
                    <a:lumOff val="9362"/>
                  </a:schemeClr>
                </a:solidFill>
                <a:latin typeface="Inter SemiBold"/>
                <a:ea typeface="Inter SemiBold"/>
                <a:cs typeface="Inter SemiBold"/>
                <a:sym typeface="Inter SemiBold"/>
              </a:defRPr>
            </a:pPr>
            <a:r>
              <a:t>R E A L - T I M E   R E L I A B I L I T Y</a:t>
            </a:r>
            <a:endParaRPr sz="900">
              <a:solidFill>
                <a:srgbClr val="FFFFFF"/>
              </a:solidFill>
              <a:latin typeface="Inter"/>
              <a:ea typeface="Inter"/>
              <a:cs typeface="Inter"/>
              <a:sym typeface="Inter"/>
            </a:endParaRP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200ms rollback</a:t>
            </a: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Multi-region resilience</a:t>
            </a: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SLAs and 24/7 Support </a:t>
            </a:r>
          </a:p>
          <a:p>
            <a:pPr>
              <a:lnSpc>
                <a:spcPct val="140000"/>
              </a:lnSpc>
            </a:pPr>
            <a:endParaRPr sz="900">
              <a:solidFill>
                <a:srgbClr val="FFFFFF"/>
              </a:solidFill>
              <a:latin typeface="Inter"/>
              <a:ea typeface="Inter"/>
              <a:cs typeface="Inter"/>
              <a:sym typeface="Inter"/>
            </a:endParaRPr>
          </a:p>
          <a:p>
            <a:pPr>
              <a:lnSpc>
                <a:spcPct val="140000"/>
              </a:lnSpc>
              <a:defRPr sz="800">
                <a:solidFill>
                  <a:schemeClr val="accent1">
                    <a:lumOff val="9362"/>
                  </a:schemeClr>
                </a:solidFill>
                <a:latin typeface="Inter SemiBold"/>
                <a:ea typeface="Inter SemiBold"/>
                <a:cs typeface="Inter SemiBold"/>
                <a:sym typeface="Inter SemiBold"/>
              </a:defRPr>
            </a:pPr>
            <a:r>
              <a:t>I N T E G R A T I O N S</a:t>
            </a:r>
            <a:endParaRPr sz="900">
              <a:solidFill>
                <a:srgbClr val="FFFFFF"/>
              </a:solidFill>
              <a:latin typeface="Inter"/>
              <a:ea typeface="Inter"/>
              <a:cs typeface="Inter"/>
              <a:sym typeface="Inter"/>
            </a:endParaRP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CI/CD</a:t>
            </a: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Monitoring</a:t>
            </a:r>
          </a:p>
          <a:p>
            <a:pPr marL="171450" indent="-117475">
              <a:lnSpc>
                <a:spcPct val="140000"/>
              </a:lnSpc>
              <a:buClr>
                <a:schemeClr val="accent1">
                  <a:lumOff val="9362"/>
                </a:schemeClr>
              </a:buClr>
              <a:buSzPts val="900"/>
              <a:buFont typeface="Helvetica"/>
              <a:buChar char="●"/>
              <a:defRPr sz="900">
                <a:solidFill>
                  <a:srgbClr val="FFFFFF"/>
                </a:solidFill>
                <a:latin typeface="Inter"/>
                <a:ea typeface="Inter"/>
                <a:cs typeface="Inter"/>
                <a:sym typeface="Inter"/>
              </a:defRPr>
            </a:pPr>
            <a:r>
              <a:t>Analytics</a:t>
            </a:r>
          </a:p>
        </p:txBody>
      </p:sp>
      <p:pic>
        <p:nvPicPr>
          <p:cNvPr id="1244" name="Google Shape;585;p131" descr="Google Shape;585;p131"/>
          <p:cNvPicPr>
            <a:picLocks noChangeAspect="1"/>
          </p:cNvPicPr>
          <p:nvPr/>
        </p:nvPicPr>
        <p:blipFill>
          <a:blip r:embed="rId10">
            <a:extLst/>
          </a:blip>
          <a:stretch>
            <a:fillRect/>
          </a:stretch>
        </p:blipFill>
        <p:spPr>
          <a:xfrm>
            <a:off x="4045929" y="4314656"/>
            <a:ext cx="277026" cy="277026"/>
          </a:xfrm>
          <a:prstGeom prst="rect">
            <a:avLst/>
          </a:prstGeom>
          <a:ln w="12700">
            <a:miter lim="400000"/>
          </a:ln>
        </p:spPr>
      </p:pic>
      <p:pic>
        <p:nvPicPr>
          <p:cNvPr id="1245" name="Google Shape;586;p131" descr="Google Shape;586;p131"/>
          <p:cNvPicPr>
            <a:picLocks noChangeAspect="1"/>
          </p:cNvPicPr>
          <p:nvPr/>
        </p:nvPicPr>
        <p:blipFill>
          <a:blip r:embed="rId13">
            <a:extLst/>
          </a:blip>
          <a:stretch>
            <a:fillRect/>
          </a:stretch>
        </p:blipFill>
        <p:spPr>
          <a:xfrm>
            <a:off x="3320165" y="4316507"/>
            <a:ext cx="484784" cy="277025"/>
          </a:xfrm>
          <a:prstGeom prst="rect">
            <a:avLst/>
          </a:prstGeom>
          <a:ln w="12700">
            <a:miter lim="400000"/>
          </a:ln>
        </p:spPr>
      </p:pic>
      <p:pic>
        <p:nvPicPr>
          <p:cNvPr id="1246" name="Google Shape;587;p131" descr="Google Shape;587;p131"/>
          <p:cNvPicPr>
            <a:picLocks noChangeAspect="1"/>
          </p:cNvPicPr>
          <p:nvPr/>
        </p:nvPicPr>
        <p:blipFill>
          <a:blip r:embed="rId16">
            <a:extLst/>
          </a:blip>
          <a:stretch>
            <a:fillRect/>
          </a:stretch>
        </p:blipFill>
        <p:spPr>
          <a:xfrm>
            <a:off x="3297189" y="3824532"/>
            <a:ext cx="538626" cy="210613"/>
          </a:xfrm>
          <a:prstGeom prst="rect">
            <a:avLst/>
          </a:prstGeom>
          <a:ln w="12700">
            <a:miter lim="400000"/>
          </a:ln>
        </p:spPr>
      </p:pic>
      <p:pic>
        <p:nvPicPr>
          <p:cNvPr id="1247" name="Google Shape;588;p131" descr="Google Shape;588;p131"/>
          <p:cNvPicPr>
            <a:picLocks noChangeAspect="1"/>
          </p:cNvPicPr>
          <p:nvPr/>
        </p:nvPicPr>
        <p:blipFill>
          <a:blip r:embed="rId17">
            <a:extLst/>
          </a:blip>
          <a:stretch>
            <a:fillRect/>
          </a:stretch>
        </p:blipFill>
        <p:spPr>
          <a:xfrm>
            <a:off x="3289972" y="2901253"/>
            <a:ext cx="838625" cy="144678"/>
          </a:xfrm>
          <a:prstGeom prst="rect">
            <a:avLst/>
          </a:prstGeom>
          <a:ln w="12700">
            <a:miter lim="400000"/>
          </a:ln>
        </p:spPr>
      </p:pic>
      <p:pic>
        <p:nvPicPr>
          <p:cNvPr id="1248" name="Google Shape;589;p131" descr="Google Shape;589;p131"/>
          <p:cNvPicPr>
            <a:picLocks noChangeAspect="1"/>
          </p:cNvPicPr>
          <p:nvPr/>
        </p:nvPicPr>
        <p:blipFill>
          <a:blip r:embed="rId18">
            <a:extLst/>
          </a:blip>
          <a:stretch>
            <a:fillRect/>
          </a:stretch>
        </p:blipFill>
        <p:spPr>
          <a:xfrm>
            <a:off x="4100185" y="3821531"/>
            <a:ext cx="773177" cy="218592"/>
          </a:xfrm>
          <a:prstGeom prst="rect">
            <a:avLst/>
          </a:prstGeom>
          <a:ln w="12700">
            <a:miter lim="400000"/>
          </a:ln>
        </p:spPr>
      </p:pic>
      <p:sp>
        <p:nvSpPr>
          <p:cNvPr id="1249" name="Google Shape;590;p131"/>
          <p:cNvSpPr/>
          <p:nvPr/>
        </p:nvSpPr>
        <p:spPr>
          <a:xfrm>
            <a:off x="377613" y="1162562"/>
            <a:ext cx="8295301" cy="1"/>
          </a:xfrm>
          <a:prstGeom prst="line">
            <a:avLst/>
          </a:prstGeom>
          <a:ln>
            <a:solidFill>
              <a:srgbClr val="343434"/>
            </a:solidFill>
          </a:ln>
        </p:spPr>
        <p:txBody>
          <a:bodyPr lIns="0" tIns="0" rIns="0" bIns="0"/>
          <a:lstStyle/>
          <a:p>
            <a:pPr/>
          </a:p>
        </p:txBody>
      </p:sp>
      <p:pic>
        <p:nvPicPr>
          <p:cNvPr id="1250" name="Google Shape;591;p131" descr="Google Shape;591;p131"/>
          <p:cNvPicPr>
            <a:picLocks noChangeAspect="1"/>
          </p:cNvPicPr>
          <p:nvPr/>
        </p:nvPicPr>
        <p:blipFill>
          <a:blip r:embed="rId19">
            <a:extLst/>
          </a:blip>
          <a:stretch>
            <a:fillRect/>
          </a:stretch>
        </p:blipFill>
        <p:spPr>
          <a:xfrm>
            <a:off x="2063650" y="4093474"/>
            <a:ext cx="695301" cy="648601"/>
          </a:xfrm>
          <a:prstGeom prst="rect">
            <a:avLst/>
          </a:prstGeom>
          <a:ln w="12700">
            <a:miter lim="400000"/>
          </a:ln>
        </p:spPr>
      </p:pic>
      <p:pic>
        <p:nvPicPr>
          <p:cNvPr id="1251" name="G2 Grid Leader Summer25.pngGoogle Shape;592;p131" descr="G2 Grid Leader Summer25.pngGoogle Shape;592;p131"/>
          <p:cNvPicPr>
            <a:picLocks noChangeAspect="1"/>
          </p:cNvPicPr>
          <p:nvPr/>
        </p:nvPicPr>
        <p:blipFill>
          <a:blip r:embed="rId20">
            <a:extLst/>
          </a:blip>
          <a:stretch>
            <a:fillRect/>
          </a:stretch>
        </p:blipFill>
        <p:spPr>
          <a:xfrm>
            <a:off x="523474" y="2599349"/>
            <a:ext cx="613476" cy="705958"/>
          </a:xfrm>
          <a:prstGeom prst="rect">
            <a:avLst/>
          </a:prstGeom>
          <a:ln w="12700">
            <a:miter lim="400000"/>
          </a:ln>
        </p:spPr>
      </p:pic>
      <p:pic>
        <p:nvPicPr>
          <p:cNvPr id="1252" name="Company=Nationwide.pngGoogle Shape;593;p131" descr="Company=Nationwide.pngGoogle Shape;593;p131"/>
          <p:cNvPicPr>
            <a:picLocks noChangeAspect="1"/>
          </p:cNvPicPr>
          <p:nvPr/>
        </p:nvPicPr>
        <p:blipFill>
          <a:blip r:embed="rId21">
            <a:extLst/>
          </a:blip>
          <a:srcRect l="0" t="5011" r="0" b="5011"/>
          <a:stretch>
            <a:fillRect/>
          </a:stretch>
        </p:blipFill>
        <p:spPr>
          <a:xfrm>
            <a:off x="5242223" y="4338832"/>
            <a:ext cx="651675" cy="192544"/>
          </a:xfrm>
          <a:prstGeom prst="rect">
            <a:avLst/>
          </a:prstGeom>
          <a:ln w="12700">
            <a:miter lim="400000"/>
          </a:ln>
        </p:spPr>
      </p:pic>
      <p:pic>
        <p:nvPicPr>
          <p:cNvPr id="1253" name="Company=Paramount.pngGoogle Shape;594;p131" descr="Company=Paramount.pngGoogle Shape;594;p131"/>
          <p:cNvPicPr>
            <a:picLocks noChangeAspect="1"/>
          </p:cNvPicPr>
          <p:nvPr/>
        </p:nvPicPr>
        <p:blipFill>
          <a:blip r:embed="rId22">
            <a:extLst/>
          </a:blip>
          <a:stretch>
            <a:fillRect/>
          </a:stretch>
        </p:blipFill>
        <p:spPr>
          <a:xfrm>
            <a:off x="5128666" y="3825461"/>
            <a:ext cx="816350" cy="223155"/>
          </a:xfrm>
          <a:prstGeom prst="rect">
            <a:avLst/>
          </a:prstGeom>
          <a:ln w="12700">
            <a:miter lim="400000"/>
          </a:ln>
        </p:spPr>
      </p:pic>
      <p:pic>
        <p:nvPicPr>
          <p:cNvPr id="1254" name="Company=GM.pngGoogle Shape;595;p131" descr="Company=GM.pngGoogle Shape;595;p131"/>
          <p:cNvPicPr>
            <a:picLocks noChangeAspect="1"/>
          </p:cNvPicPr>
          <p:nvPr/>
        </p:nvPicPr>
        <p:blipFill>
          <a:blip r:embed="rId23">
            <a:extLst/>
          </a:blip>
          <a:stretch>
            <a:fillRect/>
          </a:stretch>
        </p:blipFill>
        <p:spPr>
          <a:xfrm>
            <a:off x="4678839" y="4313089"/>
            <a:ext cx="277026" cy="275061"/>
          </a:xfrm>
          <a:prstGeom prst="rect">
            <a:avLst/>
          </a:prstGeom>
          <a:ln w="12700">
            <a:miter lim="400000"/>
          </a:ln>
        </p:spPr>
      </p:pic>
      <p:pic>
        <p:nvPicPr>
          <p:cNvPr id="1255" name="Company=Dior.pngGoogle Shape;596;p131" descr="Company=Dior.pngGoogle Shape;596;p131"/>
          <p:cNvPicPr>
            <a:picLocks noChangeAspect="1"/>
          </p:cNvPicPr>
          <p:nvPr/>
        </p:nvPicPr>
        <p:blipFill>
          <a:blip r:embed="rId24">
            <a:extLst/>
          </a:blip>
          <a:stretch>
            <a:fillRect/>
          </a:stretch>
        </p:blipFill>
        <p:spPr>
          <a:xfrm>
            <a:off x="5220425" y="2921432"/>
            <a:ext cx="538626" cy="135716"/>
          </a:xfrm>
          <a:prstGeom prst="rect">
            <a:avLst/>
          </a:prstGeom>
          <a:ln w="12700">
            <a:miter lim="400000"/>
          </a:ln>
        </p:spPr>
      </p:pic>
      <p:pic>
        <p:nvPicPr>
          <p:cNvPr id="1256" name="Company=Honeywell.pngGoogle Shape;597;p131" descr="Company=Honeywell.pngGoogle Shape;597;p131"/>
          <p:cNvPicPr>
            <a:picLocks noChangeAspect="1"/>
          </p:cNvPicPr>
          <p:nvPr/>
        </p:nvPicPr>
        <p:blipFill>
          <a:blip r:embed="rId25">
            <a:extLst/>
          </a:blip>
          <a:stretch>
            <a:fillRect/>
          </a:stretch>
        </p:blipFill>
        <p:spPr>
          <a:xfrm>
            <a:off x="3248062" y="3381133"/>
            <a:ext cx="733627" cy="1620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0" name="Google Shape;602;p132" descr="Google Shape;602;p132"/>
          <p:cNvPicPr>
            <a:picLocks noChangeAspect="1"/>
          </p:cNvPicPr>
          <p:nvPr/>
        </p:nvPicPr>
        <p:blipFill>
          <a:blip r:embed="rId3">
            <a:extLst/>
          </a:blip>
          <a:srcRect l="0" t="816" r="0" b="7413"/>
          <a:stretch>
            <a:fillRect/>
          </a:stretch>
        </p:blipFill>
        <p:spPr>
          <a:xfrm>
            <a:off x="0" y="382725"/>
            <a:ext cx="9144000" cy="4719951"/>
          </a:xfrm>
          <a:prstGeom prst="rect">
            <a:avLst/>
          </a:prstGeom>
          <a:ln w="12700">
            <a:miter lim="400000"/>
          </a:ln>
        </p:spPr>
      </p:pic>
      <p:sp>
        <p:nvSpPr>
          <p:cNvPr id="1261" name="Google Shape;603;p132"/>
          <p:cNvSpPr txBox="1"/>
          <p:nvPr/>
        </p:nvSpPr>
        <p:spPr>
          <a:xfrm>
            <a:off x="216674" y="915874"/>
            <a:ext cx="16287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b="1" sz="1200">
                <a:solidFill>
                  <a:srgbClr val="FFFFFF"/>
                </a:solidFill>
                <a:latin typeface="Inter"/>
                <a:ea typeface="Inter"/>
                <a:cs typeface="Inter"/>
                <a:sym typeface="Inter"/>
              </a:defRPr>
            </a:lvl1pPr>
          </a:lstStyle>
          <a:p>
            <a:pPr/>
            <a:r>
              <a:t>Release Excellence Quickstart</a:t>
            </a:r>
          </a:p>
        </p:txBody>
      </p:sp>
      <p:sp>
        <p:nvSpPr>
          <p:cNvPr id="1262" name="Google Shape;604;p132"/>
          <p:cNvSpPr txBox="1"/>
          <p:nvPr/>
        </p:nvSpPr>
        <p:spPr>
          <a:xfrm>
            <a:off x="1645449" y="3864324"/>
            <a:ext cx="1895401"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b="1" sz="1200">
                <a:solidFill>
                  <a:srgbClr val="FFFFFF"/>
                </a:solidFill>
                <a:latin typeface="Inter"/>
                <a:ea typeface="Inter"/>
                <a:cs typeface="Inter"/>
                <a:sym typeface="Inter"/>
              </a:defRPr>
            </a:lvl1pPr>
          </a:lstStyle>
          <a:p>
            <a:pPr/>
            <a:r>
              <a:t>Custom-Tailored Advisory Sessions</a:t>
            </a:r>
          </a:p>
        </p:txBody>
      </p:sp>
      <p:sp>
        <p:nvSpPr>
          <p:cNvPr id="1263" name="Google Shape;605;p132"/>
          <p:cNvSpPr txBox="1"/>
          <p:nvPr/>
        </p:nvSpPr>
        <p:spPr>
          <a:xfrm>
            <a:off x="6132524" y="1075825"/>
            <a:ext cx="14661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b="1" sz="1200">
                <a:solidFill>
                  <a:srgbClr val="FFFFFF"/>
                </a:solidFill>
                <a:latin typeface="Inter"/>
                <a:ea typeface="Inter"/>
                <a:cs typeface="Inter"/>
                <a:sym typeface="Inter"/>
              </a:defRPr>
            </a:lvl1pPr>
          </a:lstStyle>
          <a:p>
            <a:pPr/>
            <a:r>
              <a:t>24/7 Support</a:t>
            </a:r>
          </a:p>
        </p:txBody>
      </p:sp>
      <p:sp>
        <p:nvSpPr>
          <p:cNvPr id="1264" name="Google Shape;606;p132"/>
          <p:cNvSpPr txBox="1"/>
          <p:nvPr/>
        </p:nvSpPr>
        <p:spPr>
          <a:xfrm>
            <a:off x="7261575" y="3960124"/>
            <a:ext cx="16287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b="1" sz="1200">
                <a:solidFill>
                  <a:srgbClr val="FFFFFF"/>
                </a:solidFill>
                <a:latin typeface="Inter"/>
                <a:ea typeface="Inter"/>
                <a:cs typeface="Inter"/>
                <a:sym typeface="Inter"/>
              </a:defRPr>
            </a:lvl1pPr>
          </a:lstStyle>
          <a:p>
            <a:pPr/>
            <a:r>
              <a:t>Resident Architect</a:t>
            </a:r>
          </a:p>
        </p:txBody>
      </p:sp>
      <p:sp>
        <p:nvSpPr>
          <p:cNvPr id="1265" name="Google Shape;607;p132"/>
          <p:cNvSpPr txBox="1"/>
          <p:nvPr/>
        </p:nvSpPr>
        <p:spPr>
          <a:xfrm>
            <a:off x="4727850" y="3960124"/>
            <a:ext cx="18954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b="1" sz="1200">
                <a:solidFill>
                  <a:srgbClr val="FFFFFF"/>
                </a:solidFill>
                <a:latin typeface="Inter"/>
                <a:ea typeface="Inter"/>
                <a:cs typeface="Inter"/>
                <a:sym typeface="Inter"/>
              </a:defRPr>
            </a:lvl1pPr>
          </a:lstStyle>
          <a:p>
            <a:pPr/>
            <a:r>
              <a:t>Migration Tool</a:t>
            </a:r>
          </a:p>
        </p:txBody>
      </p:sp>
      <p:sp>
        <p:nvSpPr>
          <p:cNvPr id="1266" name="Google Shape;608;p132"/>
          <p:cNvSpPr txBox="1"/>
          <p:nvPr/>
        </p:nvSpPr>
        <p:spPr>
          <a:xfrm>
            <a:off x="3188399" y="1094563"/>
            <a:ext cx="18954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b="1" sz="1200">
                <a:solidFill>
                  <a:srgbClr val="FFFFFF"/>
                </a:solidFill>
                <a:latin typeface="Inter"/>
                <a:ea typeface="Inter"/>
                <a:cs typeface="Inter"/>
                <a:sym typeface="Inter"/>
              </a:defRPr>
            </a:lvl1pPr>
          </a:lstStyle>
          <a:p>
            <a:pPr/>
            <a:r>
              <a:t>Academy + Certification</a:t>
            </a:r>
          </a:p>
        </p:txBody>
      </p:sp>
      <p:sp>
        <p:nvSpPr>
          <p:cNvPr id="1267" name="Google Shape;609;p132"/>
          <p:cNvSpPr txBox="1"/>
          <p:nvPr/>
        </p:nvSpPr>
        <p:spPr>
          <a:xfrm>
            <a:off x="216674" y="1348813"/>
            <a:ext cx="1948502" cy="3276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000">
                <a:solidFill>
                  <a:srgbClr val="EEEEEE"/>
                </a:solidFill>
                <a:latin typeface="Inter"/>
                <a:ea typeface="Inter"/>
                <a:cs typeface="Inter"/>
                <a:sym typeface="Inter"/>
              </a:defRPr>
            </a:lvl1pPr>
          </a:lstStyle>
          <a:p>
            <a:pPr/>
            <a:r>
              <a:t>Hands-on consulting to get to great releases in days</a:t>
            </a:r>
          </a:p>
        </p:txBody>
      </p:sp>
      <p:sp>
        <p:nvSpPr>
          <p:cNvPr id="1268" name="Google Shape;610;p132"/>
          <p:cNvSpPr txBox="1"/>
          <p:nvPr/>
        </p:nvSpPr>
        <p:spPr>
          <a:xfrm>
            <a:off x="1645449" y="4328900"/>
            <a:ext cx="2207401" cy="678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000">
                <a:solidFill>
                  <a:srgbClr val="EEEEEE"/>
                </a:solidFill>
                <a:latin typeface="Inter"/>
                <a:ea typeface="Inter"/>
                <a:cs typeface="Inter"/>
                <a:sym typeface="Inter"/>
              </a:defRPr>
            </a:lvl1pPr>
          </a:lstStyle>
          <a:p>
            <a:pPr/>
            <a:r>
              <a:t>Just-in-time training to guide your team through building your first flag, fully guarding releases and every step in between</a:t>
            </a:r>
          </a:p>
        </p:txBody>
      </p:sp>
      <p:sp>
        <p:nvSpPr>
          <p:cNvPr id="1269" name="Google Shape;611;p132"/>
          <p:cNvSpPr txBox="1"/>
          <p:nvPr/>
        </p:nvSpPr>
        <p:spPr>
          <a:xfrm>
            <a:off x="3188400" y="1348813"/>
            <a:ext cx="1761000" cy="3276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000">
                <a:solidFill>
                  <a:srgbClr val="EEEEEE"/>
                </a:solidFill>
                <a:latin typeface="Inter"/>
                <a:ea typeface="Inter"/>
                <a:cs typeface="Inter"/>
                <a:sym typeface="Inter"/>
              </a:defRPr>
            </a:lvl1pPr>
          </a:lstStyle>
          <a:p>
            <a:pPr/>
            <a:r>
              <a:t>Help your users become experts in a snap</a:t>
            </a:r>
          </a:p>
        </p:txBody>
      </p:sp>
      <p:sp>
        <p:nvSpPr>
          <p:cNvPr id="1270" name="Google Shape;612;p132"/>
          <p:cNvSpPr txBox="1"/>
          <p:nvPr/>
        </p:nvSpPr>
        <p:spPr>
          <a:xfrm>
            <a:off x="4727850" y="4201350"/>
            <a:ext cx="1761001" cy="3276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000">
                <a:solidFill>
                  <a:srgbClr val="EEEEEE"/>
                </a:solidFill>
                <a:latin typeface="Inter"/>
                <a:ea typeface="Inter"/>
                <a:cs typeface="Inter"/>
                <a:sym typeface="Inter"/>
              </a:defRPr>
            </a:lvl1pPr>
          </a:lstStyle>
          <a:p>
            <a:pPr/>
            <a:r>
              <a:t>Migrate your homegrown flags to an enterprise-wide platform</a:t>
            </a:r>
          </a:p>
        </p:txBody>
      </p:sp>
      <p:sp>
        <p:nvSpPr>
          <p:cNvPr id="1271" name="Google Shape;613;p132"/>
          <p:cNvSpPr txBox="1"/>
          <p:nvPr/>
        </p:nvSpPr>
        <p:spPr>
          <a:xfrm>
            <a:off x="6132524" y="1348813"/>
            <a:ext cx="1761001" cy="3276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000">
                <a:solidFill>
                  <a:srgbClr val="EEEEEE"/>
                </a:solidFill>
                <a:latin typeface="Inter"/>
                <a:ea typeface="Inter"/>
                <a:cs typeface="Inter"/>
                <a:sym typeface="Inter"/>
              </a:defRPr>
            </a:lvl1pPr>
          </a:lstStyle>
          <a:p>
            <a:pPr/>
            <a:r>
              <a:t>Speak to an expert as you get started and as you grow</a:t>
            </a:r>
          </a:p>
        </p:txBody>
      </p:sp>
      <p:sp>
        <p:nvSpPr>
          <p:cNvPr id="1272" name="Google Shape;614;p132"/>
          <p:cNvSpPr txBox="1"/>
          <p:nvPr/>
        </p:nvSpPr>
        <p:spPr>
          <a:xfrm>
            <a:off x="7261575" y="4201350"/>
            <a:ext cx="1574701" cy="678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000">
                <a:solidFill>
                  <a:srgbClr val="EEEEEE"/>
                </a:solidFill>
                <a:latin typeface="Inter"/>
                <a:ea typeface="Inter"/>
                <a:cs typeface="Inter"/>
                <a:sym typeface="Inter"/>
              </a:defRPr>
            </a:lvl1pPr>
          </a:lstStyle>
          <a:p>
            <a:pPr/>
            <a:r>
              <a:t>Embedded SMEs to accelerate and scale best practices adoption across your enterprise</a:t>
            </a:r>
          </a:p>
        </p:txBody>
      </p:sp>
      <p:sp>
        <p:nvSpPr>
          <p:cNvPr id="1273" name="Google Shape;615;p132"/>
          <p:cNvSpPr txBox="1"/>
          <p:nvPr/>
        </p:nvSpPr>
        <p:spPr>
          <a:xfrm>
            <a:off x="636599" y="144425"/>
            <a:ext cx="7870802" cy="58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700">
                <a:solidFill>
                  <a:srgbClr val="FFFFFF"/>
                </a:solidFill>
                <a:latin typeface="Inter"/>
                <a:ea typeface="Inter"/>
                <a:cs typeface="Inter"/>
                <a:sym typeface="Inter"/>
              </a:defRPr>
            </a:lvl1pPr>
          </a:lstStyle>
          <a:p>
            <a:pPr/>
            <a:r>
              <a:t>Helping you succeed every step of the way </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Google Shape;266;p122"/>
          <p:cNvSpPr/>
          <p:nvPr/>
        </p:nvSpPr>
        <p:spPr>
          <a:xfrm rot="10800000">
            <a:off x="-101" y="521800"/>
            <a:ext cx="3652801" cy="943801"/>
          </a:xfrm>
          <a:prstGeom prst="rect">
            <a:avLst/>
          </a:prstGeom>
          <a:gradFill>
            <a:gsLst>
              <a:gs pos="0">
                <a:srgbClr val="595959"/>
              </a:gs>
              <a:gs pos="100000">
                <a:srgbClr val="FFFFFF">
                  <a:alpha val="0"/>
                </a:srgbClr>
              </a:gs>
            </a:gsLst>
            <a:lin ang="10800025"/>
          </a:gradFill>
          <a:ln w="12700">
            <a:miter lim="400000"/>
          </a:ln>
        </p:spPr>
        <p:txBody>
          <a:bodyPr lIns="0" tIns="0" rIns="0" bIns="0" anchor="ctr"/>
          <a:lstStyle/>
          <a:p>
            <a:pPr algn="ctr"/>
          </a:p>
        </p:txBody>
      </p:sp>
      <p:pic>
        <p:nvPicPr>
          <p:cNvPr id="921" name="Google Shape;267;p122" descr="Google Shape;267;p122"/>
          <p:cNvPicPr>
            <a:picLocks noChangeAspect="1"/>
          </p:cNvPicPr>
          <p:nvPr/>
        </p:nvPicPr>
        <p:blipFill>
          <a:blip r:embed="rId3">
            <a:extLst/>
          </a:blip>
          <a:srcRect l="0" t="27692" r="0" b="27692"/>
          <a:stretch>
            <a:fillRect/>
          </a:stretch>
        </p:blipFill>
        <p:spPr>
          <a:xfrm>
            <a:off x="657670" y="764875"/>
            <a:ext cx="1717858" cy="431102"/>
          </a:xfrm>
          <a:prstGeom prst="rect">
            <a:avLst/>
          </a:prstGeom>
          <a:ln w="12700">
            <a:miter lim="400000"/>
          </a:ln>
        </p:spPr>
      </p:pic>
      <p:sp>
        <p:nvSpPr>
          <p:cNvPr id="922" name="Google Shape;268;p122"/>
          <p:cNvSpPr txBox="1"/>
          <p:nvPr/>
        </p:nvSpPr>
        <p:spPr>
          <a:xfrm>
            <a:off x="4884725" y="3414550"/>
            <a:ext cx="3926101" cy="9956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D9D9D9"/>
                </a:solidFill>
                <a:latin typeface="Inter"/>
                <a:ea typeface="Inter"/>
                <a:cs typeface="Inter"/>
                <a:sym typeface="Inter"/>
              </a:defRPr>
            </a:pPr>
            <a:r>
              <a:t>Advancing AI and IoT Integration</a:t>
            </a:r>
            <a:br/>
          </a:p>
          <a:p>
            <a:pPr>
              <a:lnSpc>
                <a:spcPct val="115000"/>
              </a:lnSpc>
              <a:defRPr sz="1200">
                <a:solidFill>
                  <a:srgbClr val="D9D9D9"/>
                </a:solidFill>
                <a:latin typeface="Inter"/>
                <a:ea typeface="Inter"/>
                <a:cs typeface="Inter"/>
                <a:sym typeface="Inter"/>
              </a:defRPr>
            </a:pPr>
            <a:r>
              <a:t>Fostering a Collaborative and Innovative Environment</a:t>
            </a:r>
            <a:br/>
          </a:p>
          <a:p>
            <a:pPr>
              <a:lnSpc>
                <a:spcPct val="115000"/>
              </a:lnSpc>
              <a:defRPr sz="1200">
                <a:solidFill>
                  <a:srgbClr val="D9D9D9"/>
                </a:solidFill>
                <a:latin typeface="Inter"/>
                <a:ea typeface="Inter"/>
                <a:cs typeface="Inter"/>
                <a:sym typeface="Inter"/>
              </a:defRPr>
            </a:pPr>
            <a:r>
              <a:t>Embracing Agile and Adaptive Development Practices</a:t>
            </a:r>
          </a:p>
        </p:txBody>
      </p:sp>
      <p:sp>
        <p:nvSpPr>
          <p:cNvPr id="923" name="Google Shape;269;p122"/>
          <p:cNvSpPr txBox="1"/>
          <p:nvPr/>
        </p:nvSpPr>
        <p:spPr>
          <a:xfrm>
            <a:off x="4952574" y="983900"/>
            <a:ext cx="3656176"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200">
                <a:solidFill>
                  <a:srgbClr val="D9D9D9"/>
                </a:solidFill>
                <a:latin typeface="Inter"/>
                <a:ea typeface="Inter"/>
                <a:cs typeface="Inter"/>
                <a:sym typeface="Inter"/>
              </a:defRPr>
            </a:lvl1pPr>
          </a:lstStyle>
          <a:p>
            <a:pPr/>
            <a:r>
              <a:t>From a traditional hardware manufacturer to a leader in AIoT</a:t>
            </a:r>
          </a:p>
        </p:txBody>
      </p:sp>
      <p:sp>
        <p:nvSpPr>
          <p:cNvPr id="924" name="Google Shape;270;p122"/>
          <p:cNvSpPr txBox="1"/>
          <p:nvPr/>
        </p:nvSpPr>
        <p:spPr>
          <a:xfrm>
            <a:off x="4591049" y="488292"/>
            <a:ext cx="29085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spcBef>
                <a:spcPts val="500"/>
              </a:spcBef>
              <a:defRPr b="1" sz="1600">
                <a:solidFill>
                  <a:srgbClr val="FFFFFF"/>
                </a:solidFill>
                <a:latin typeface="Inter"/>
                <a:ea typeface="Inter"/>
                <a:cs typeface="Inter"/>
                <a:sym typeface="Inter"/>
              </a:defRPr>
            </a:lvl1pPr>
          </a:lstStyle>
          <a:p>
            <a:pPr/>
            <a:r>
              <a:t>Corporate objectives</a:t>
            </a:r>
          </a:p>
        </p:txBody>
      </p:sp>
      <p:sp>
        <p:nvSpPr>
          <p:cNvPr id="925" name="Google Shape;271;p122"/>
          <p:cNvSpPr txBox="1"/>
          <p:nvPr/>
        </p:nvSpPr>
        <p:spPr>
          <a:xfrm>
            <a:off x="4572010" y="2918941"/>
            <a:ext cx="3834676"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b="1" sz="1600">
                <a:solidFill>
                  <a:srgbClr val="FFFFFF"/>
                </a:solidFill>
                <a:latin typeface="Inter"/>
                <a:ea typeface="Inter"/>
                <a:cs typeface="Inter"/>
                <a:sym typeface="Inter"/>
              </a:defRPr>
            </a:lvl1pPr>
          </a:lstStyle>
          <a:p>
            <a:pPr/>
            <a:r>
              <a:t>Your team’s technology priorities</a:t>
            </a:r>
          </a:p>
        </p:txBody>
      </p:sp>
      <p:pic>
        <p:nvPicPr>
          <p:cNvPr id="926" name="Google Shape;272;p122" descr="Google Shape;272;p122"/>
          <p:cNvPicPr>
            <a:picLocks noChangeAspect="1"/>
          </p:cNvPicPr>
          <p:nvPr/>
        </p:nvPicPr>
        <p:blipFill>
          <a:blip r:embed="rId4">
            <a:extLst/>
          </a:blip>
          <a:stretch>
            <a:fillRect/>
          </a:stretch>
        </p:blipFill>
        <p:spPr>
          <a:xfrm>
            <a:off x="4572000" y="983898"/>
            <a:ext cx="166426" cy="166427"/>
          </a:xfrm>
          <a:prstGeom prst="rect">
            <a:avLst/>
          </a:prstGeom>
          <a:ln w="12700">
            <a:miter lim="400000"/>
          </a:ln>
        </p:spPr>
      </p:pic>
      <p:pic>
        <p:nvPicPr>
          <p:cNvPr id="927" name="Google Shape;273;p122" descr="Google Shape;273;p122"/>
          <p:cNvPicPr>
            <a:picLocks noChangeAspect="1"/>
          </p:cNvPicPr>
          <p:nvPr/>
        </p:nvPicPr>
        <p:blipFill>
          <a:blip r:embed="rId4">
            <a:extLst/>
          </a:blip>
          <a:stretch>
            <a:fillRect/>
          </a:stretch>
        </p:blipFill>
        <p:spPr>
          <a:xfrm>
            <a:off x="4572000" y="1724111"/>
            <a:ext cx="166426" cy="166427"/>
          </a:xfrm>
          <a:prstGeom prst="rect">
            <a:avLst/>
          </a:prstGeom>
          <a:ln w="12700">
            <a:miter lim="400000"/>
          </a:ln>
        </p:spPr>
      </p:pic>
      <p:sp>
        <p:nvSpPr>
          <p:cNvPr id="928" name="Google Shape;274;p122"/>
          <p:cNvSpPr txBox="1"/>
          <p:nvPr/>
        </p:nvSpPr>
        <p:spPr>
          <a:xfrm>
            <a:off x="4915949" y="1724099"/>
            <a:ext cx="3926101" cy="5867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200">
                <a:solidFill>
                  <a:srgbClr val="D9D9D9"/>
                </a:solidFill>
                <a:latin typeface="Inter"/>
                <a:ea typeface="Inter"/>
                <a:cs typeface="Inter"/>
                <a:sym typeface="Inter"/>
              </a:defRPr>
            </a:lvl1pPr>
          </a:lstStyle>
          <a:p>
            <a:pPr/>
            <a:r>
              <a:t>Connectivity, intelligence, sustainability, and security in developing comprehensive, smart solutions that integrate hardware, software, and services</a:t>
            </a:r>
          </a:p>
        </p:txBody>
      </p:sp>
      <p:pic>
        <p:nvPicPr>
          <p:cNvPr id="929" name="Google Shape;275;p122" descr="Google Shape;275;p122"/>
          <p:cNvPicPr>
            <a:picLocks noChangeAspect="1"/>
          </p:cNvPicPr>
          <p:nvPr/>
        </p:nvPicPr>
        <p:blipFill>
          <a:blip r:embed="rId4">
            <a:extLst/>
          </a:blip>
          <a:stretch>
            <a:fillRect/>
          </a:stretch>
        </p:blipFill>
        <p:spPr>
          <a:xfrm>
            <a:off x="4572000" y="3414548"/>
            <a:ext cx="166426" cy="166427"/>
          </a:xfrm>
          <a:prstGeom prst="rect">
            <a:avLst/>
          </a:prstGeom>
          <a:ln w="12700">
            <a:miter lim="400000"/>
          </a:ln>
        </p:spPr>
      </p:pic>
      <p:pic>
        <p:nvPicPr>
          <p:cNvPr id="930" name="Google Shape;276;p122" descr="Google Shape;276;p122"/>
          <p:cNvPicPr>
            <a:picLocks noChangeAspect="1"/>
          </p:cNvPicPr>
          <p:nvPr/>
        </p:nvPicPr>
        <p:blipFill>
          <a:blip r:embed="rId4">
            <a:extLst/>
          </a:blip>
          <a:stretch>
            <a:fillRect/>
          </a:stretch>
        </p:blipFill>
        <p:spPr>
          <a:xfrm>
            <a:off x="4572000" y="3829573"/>
            <a:ext cx="166426" cy="166427"/>
          </a:xfrm>
          <a:prstGeom prst="rect">
            <a:avLst/>
          </a:prstGeom>
          <a:ln w="12700">
            <a:miter lim="400000"/>
          </a:ln>
        </p:spPr>
      </p:pic>
      <p:pic>
        <p:nvPicPr>
          <p:cNvPr id="931" name="Google Shape;277;p122" descr="Google Shape;277;p122"/>
          <p:cNvPicPr>
            <a:picLocks noChangeAspect="1"/>
          </p:cNvPicPr>
          <p:nvPr/>
        </p:nvPicPr>
        <p:blipFill>
          <a:blip r:embed="rId4">
            <a:extLst/>
          </a:blip>
          <a:stretch>
            <a:fillRect/>
          </a:stretch>
        </p:blipFill>
        <p:spPr>
          <a:xfrm>
            <a:off x="4572000" y="4282535"/>
            <a:ext cx="166426" cy="166427"/>
          </a:xfrm>
          <a:prstGeom prst="rect">
            <a:avLst/>
          </a:prstGeom>
          <a:ln w="12700">
            <a:miter lim="400000"/>
          </a:ln>
        </p:spPr>
      </p:pic>
      <p:sp>
        <p:nvSpPr>
          <p:cNvPr id="932" name="Google Shape;278;p122"/>
          <p:cNvSpPr txBox="1"/>
          <p:nvPr/>
        </p:nvSpPr>
        <p:spPr>
          <a:xfrm>
            <a:off x="657674" y="1816112"/>
            <a:ext cx="3081902" cy="11468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b="1" sz="3500">
                <a:solidFill>
                  <a:srgbClr val="FFFFFF"/>
                </a:solidFill>
                <a:latin typeface="Inter"/>
                <a:ea typeface="Inter"/>
                <a:cs typeface="Inter"/>
                <a:sym typeface="Inter"/>
              </a:defRPr>
            </a:pPr>
            <a:r>
              <a:t>Aligning on</a:t>
            </a:r>
          </a:p>
          <a:p>
            <a:pPr>
              <a:lnSpc>
                <a:spcPct val="115000"/>
              </a:lnSpc>
              <a:defRPr b="1" sz="3500">
                <a:solidFill>
                  <a:srgbClr val="FFFFFF"/>
                </a:solidFill>
                <a:latin typeface="Inter"/>
                <a:ea typeface="Inter"/>
                <a:cs typeface="Inter"/>
                <a:sym typeface="Inter"/>
              </a:defRPr>
            </a:pPr>
            <a:r>
              <a:t>your priorities</a:t>
            </a:r>
          </a:p>
        </p:txBody>
      </p:sp>
      <p:grpSp>
        <p:nvGrpSpPr>
          <p:cNvPr id="935" name="Google Shape;279;p122"/>
          <p:cNvGrpSpPr/>
          <p:nvPr/>
        </p:nvGrpSpPr>
        <p:grpSpPr>
          <a:xfrm>
            <a:off x="7523325" y="204724"/>
            <a:ext cx="1279501" cy="486302"/>
            <a:chOff x="0" y="0"/>
            <a:chExt cx="1279500" cy="486300"/>
          </a:xfrm>
        </p:grpSpPr>
        <p:sp>
          <p:nvSpPr>
            <p:cNvPr id="933" name="Rectangle"/>
            <p:cNvSpPr/>
            <p:nvPr/>
          </p:nvSpPr>
          <p:spPr>
            <a:xfrm>
              <a:off x="-1" y="-1"/>
              <a:ext cx="1279502" cy="486302"/>
            </a:xfrm>
            <a:prstGeom prst="rect">
              <a:avLst/>
            </a:prstGeom>
            <a:solidFill>
              <a:schemeClr val="accent3"/>
            </a:solidFill>
            <a:ln w="12700" cap="flat">
              <a:noFill/>
              <a:miter lim="400000"/>
            </a:ln>
            <a:effectLst/>
          </p:spPr>
          <p:txBody>
            <a:bodyPr wrap="square" lIns="0" tIns="0" rIns="0" bIns="0" numCol="1" anchor="t">
              <a:noAutofit/>
            </a:bodyPr>
            <a:lstStyle/>
            <a:p>
              <a:pPr>
                <a:defRPr sz="1800">
                  <a:solidFill>
                    <a:srgbClr val="595959"/>
                  </a:solidFill>
                </a:defRPr>
              </a:pPr>
            </a:p>
          </p:txBody>
        </p:sp>
        <p:sp>
          <p:nvSpPr>
            <p:cNvPr id="934" name="EXAMPLE"/>
            <p:cNvSpPr txBox="1"/>
            <p:nvPr/>
          </p:nvSpPr>
          <p:spPr>
            <a:xfrm>
              <a:off x="-1" y="-1"/>
              <a:ext cx="1279502" cy="442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800">
                  <a:solidFill>
                    <a:srgbClr val="595959"/>
                  </a:solidFill>
                </a:defRPr>
              </a:lvl1pPr>
            </a:lstStyle>
            <a:p>
              <a:pPr/>
              <a:r>
                <a:t>EXAMPLE</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Google Shape;284;p123"/>
          <p:cNvSpPr/>
          <p:nvPr/>
        </p:nvSpPr>
        <p:spPr>
          <a:xfrm>
            <a:off x="681800" y="3783550"/>
            <a:ext cx="3280201" cy="984901"/>
          </a:xfrm>
          <a:prstGeom prst="roundRect">
            <a:avLst>
              <a:gd name="adj" fmla="val 21314"/>
            </a:avLst>
          </a:prstGeom>
          <a:ln>
            <a:solidFill>
              <a:srgbClr val="343434"/>
            </a:solidFill>
          </a:ln>
        </p:spPr>
        <p:txBody>
          <a:bodyPr lIns="0" tIns="0" rIns="0" bIns="0" anchor="ctr"/>
          <a:lstStyle/>
          <a:p>
            <a:pPr algn="ctr"/>
          </a:p>
        </p:txBody>
      </p:sp>
      <p:sp>
        <p:nvSpPr>
          <p:cNvPr id="940" name="Google Shape;285;p123"/>
          <p:cNvSpPr txBox="1"/>
          <p:nvPr/>
        </p:nvSpPr>
        <p:spPr>
          <a:xfrm>
            <a:off x="657674" y="468850"/>
            <a:ext cx="3075602" cy="762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2500">
                <a:solidFill>
                  <a:srgbClr val="EEEEEE"/>
                </a:solidFill>
                <a:latin typeface="Inter"/>
                <a:ea typeface="Inter"/>
                <a:cs typeface="Inter"/>
                <a:sym typeface="Inter"/>
              </a:defRPr>
            </a:pPr>
            <a:r>
              <a:t>The way we release software is </a:t>
            </a:r>
            <a:r>
              <a:rPr b="1" i="1">
                <a:solidFill>
                  <a:srgbClr val="FFFFFF"/>
                </a:solidFill>
              </a:rPr>
              <a:t>broken</a:t>
            </a:r>
          </a:p>
        </p:txBody>
      </p:sp>
      <p:sp>
        <p:nvSpPr>
          <p:cNvPr id="941" name="Google Shape;286;p123"/>
          <p:cNvSpPr txBox="1"/>
          <p:nvPr/>
        </p:nvSpPr>
        <p:spPr>
          <a:xfrm>
            <a:off x="989150" y="1511124"/>
            <a:ext cx="2490675" cy="624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b="1" sz="2300">
                <a:solidFill>
                  <a:srgbClr val="FFAB40"/>
                </a:solidFill>
                <a:latin typeface="Inter"/>
                <a:ea typeface="Inter"/>
                <a:cs typeface="Inter"/>
                <a:sym typeface="Inter"/>
              </a:defRPr>
            </a:pPr>
            <a:r>
              <a:t>80% </a:t>
            </a:r>
            <a:r>
              <a:rPr b="0" sz="1400">
                <a:solidFill>
                  <a:srgbClr val="E6E6E6"/>
                </a:solidFill>
                <a:latin typeface="Inter Medium"/>
                <a:ea typeface="Inter Medium"/>
                <a:cs typeface="Inter Medium"/>
                <a:sym typeface="Inter Medium"/>
              </a:rPr>
              <a:t>of incidents are caused by code changes</a:t>
            </a:r>
          </a:p>
        </p:txBody>
      </p:sp>
      <p:sp>
        <p:nvSpPr>
          <p:cNvPr id="942" name="Google Shape;287;p123"/>
          <p:cNvSpPr txBox="1"/>
          <p:nvPr/>
        </p:nvSpPr>
        <p:spPr>
          <a:xfrm>
            <a:off x="989149" y="2478475"/>
            <a:ext cx="2574077" cy="624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b="1" sz="2300">
                <a:solidFill>
                  <a:srgbClr val="FFAB40"/>
                </a:solidFill>
                <a:latin typeface="Inter"/>
                <a:ea typeface="Inter"/>
                <a:cs typeface="Inter"/>
                <a:sym typeface="Inter"/>
              </a:defRPr>
            </a:pPr>
            <a:r>
              <a:t>Only 1% </a:t>
            </a:r>
            <a:r>
              <a:rPr b="0" sz="1400">
                <a:solidFill>
                  <a:srgbClr val="E6E6E6"/>
                </a:solidFill>
                <a:latin typeface="Inter Medium"/>
                <a:ea typeface="Inter Medium"/>
                <a:cs typeface="Inter Medium"/>
                <a:sym typeface="Inter Medium"/>
              </a:rPr>
              <a:t>of companies </a:t>
            </a:r>
            <a:br>
              <a:rPr b="0" sz="1400">
                <a:solidFill>
                  <a:srgbClr val="E6E6E6"/>
                </a:solidFill>
                <a:latin typeface="Inter Medium"/>
                <a:ea typeface="Inter Medium"/>
                <a:cs typeface="Inter Medium"/>
                <a:sym typeface="Inter Medium"/>
              </a:rPr>
            </a:br>
            <a:r>
              <a:rPr b="0" sz="1400">
                <a:solidFill>
                  <a:srgbClr val="E6E6E6"/>
                </a:solidFill>
                <a:latin typeface="Inter Medium"/>
                <a:ea typeface="Inter Medium"/>
                <a:cs typeface="Inter Medium"/>
                <a:sym typeface="Inter Medium"/>
              </a:rPr>
              <a:t>meet MTTR goals</a:t>
            </a:r>
          </a:p>
        </p:txBody>
      </p:sp>
      <p:pic>
        <p:nvPicPr>
          <p:cNvPr id="943" name="Google Shape;288;p123" descr="Google Shape;288;p123"/>
          <p:cNvPicPr>
            <a:picLocks noChangeAspect="1"/>
          </p:cNvPicPr>
          <p:nvPr/>
        </p:nvPicPr>
        <p:blipFill>
          <a:blip r:embed="rId3">
            <a:extLst/>
          </a:blip>
          <a:stretch>
            <a:fillRect/>
          </a:stretch>
        </p:blipFill>
        <p:spPr>
          <a:xfrm>
            <a:off x="657675" y="1597252"/>
            <a:ext cx="238201" cy="238201"/>
          </a:xfrm>
          <a:prstGeom prst="rect">
            <a:avLst/>
          </a:prstGeom>
          <a:ln w="12700">
            <a:miter lim="400000"/>
          </a:ln>
        </p:spPr>
      </p:pic>
      <p:pic>
        <p:nvPicPr>
          <p:cNvPr id="944" name="Google Shape;289;p123" descr="Google Shape;289;p123"/>
          <p:cNvPicPr>
            <a:picLocks noChangeAspect="1"/>
          </p:cNvPicPr>
          <p:nvPr/>
        </p:nvPicPr>
        <p:blipFill>
          <a:blip r:embed="rId3">
            <a:extLst/>
          </a:blip>
          <a:stretch>
            <a:fillRect/>
          </a:stretch>
        </p:blipFill>
        <p:spPr>
          <a:xfrm>
            <a:off x="657675" y="2540852"/>
            <a:ext cx="238201" cy="238201"/>
          </a:xfrm>
          <a:prstGeom prst="rect">
            <a:avLst/>
          </a:prstGeom>
          <a:ln w="12700">
            <a:miter lim="400000"/>
          </a:ln>
        </p:spPr>
      </p:pic>
      <p:sp>
        <p:nvSpPr>
          <p:cNvPr id="945" name="Google Shape;290;p123"/>
          <p:cNvSpPr txBox="1"/>
          <p:nvPr/>
        </p:nvSpPr>
        <p:spPr>
          <a:xfrm>
            <a:off x="681799" y="4937274"/>
            <a:ext cx="203370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i="1" sz="800">
                <a:solidFill>
                  <a:srgbClr val="595959"/>
                </a:solidFill>
              </a:defRPr>
            </a:lvl1pPr>
          </a:lstStyle>
          <a:p>
            <a:pPr/>
            <a:r>
              <a:t>Source: Atlassian, Chronosphere, CISQ </a:t>
            </a:r>
          </a:p>
        </p:txBody>
      </p:sp>
      <p:pic>
        <p:nvPicPr>
          <p:cNvPr id="946" name="Google Shape;291;p123" descr="Google Shape;291;p123"/>
          <p:cNvPicPr>
            <a:picLocks noChangeAspect="1"/>
          </p:cNvPicPr>
          <p:nvPr/>
        </p:nvPicPr>
        <p:blipFill>
          <a:blip r:embed="rId4">
            <a:extLst/>
          </a:blip>
          <a:srcRect l="0" t="13328" r="0" b="0"/>
          <a:stretch>
            <a:fillRect/>
          </a:stretch>
        </p:blipFill>
        <p:spPr>
          <a:xfrm>
            <a:off x="960974" y="4043105"/>
            <a:ext cx="2665499" cy="416296"/>
          </a:xfrm>
          <a:prstGeom prst="rect">
            <a:avLst/>
          </a:prstGeom>
          <a:ln w="12700">
            <a:miter lim="400000"/>
          </a:ln>
        </p:spPr>
      </p:pic>
      <p:pic>
        <p:nvPicPr>
          <p:cNvPr id="947" name="Google Shape;292;p123" descr="Google Shape;292;p123"/>
          <p:cNvPicPr>
            <a:picLocks noChangeAspect="1"/>
          </p:cNvPicPr>
          <p:nvPr/>
        </p:nvPicPr>
        <p:blipFill>
          <a:blip r:embed="rId5">
            <a:extLst/>
          </a:blip>
          <a:stretch>
            <a:fillRect/>
          </a:stretch>
        </p:blipFill>
        <p:spPr>
          <a:xfrm rot="20835890">
            <a:off x="299405" y="4122666"/>
            <a:ext cx="579470" cy="579469"/>
          </a:xfrm>
          <a:prstGeom prst="rect">
            <a:avLst/>
          </a:prstGeom>
          <a:ln w="12700">
            <a:miter lim="400000"/>
          </a:ln>
        </p:spPr>
      </p:pic>
      <p:sp>
        <p:nvSpPr>
          <p:cNvPr id="948" name="Google Shape;293;p123"/>
          <p:cNvSpPr txBox="1"/>
          <p:nvPr/>
        </p:nvSpPr>
        <p:spPr>
          <a:xfrm>
            <a:off x="4923049" y="468850"/>
            <a:ext cx="3959100" cy="762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2500">
                <a:solidFill>
                  <a:srgbClr val="EEEEEE"/>
                </a:solidFill>
                <a:latin typeface="Inter"/>
                <a:ea typeface="Inter"/>
                <a:cs typeface="Inter"/>
                <a:sym typeface="Inter"/>
              </a:defRPr>
            </a:pPr>
            <a:r>
              <a:t>The </a:t>
            </a:r>
            <a:r>
              <a:rPr b="1" i="1">
                <a:solidFill>
                  <a:srgbClr val="FFFFFF"/>
                </a:solidFill>
              </a:rPr>
              <a:t>cost </a:t>
            </a:r>
            <a:r>
              <a:t>of bad releases has never been higher </a:t>
            </a:r>
          </a:p>
        </p:txBody>
      </p:sp>
      <p:sp>
        <p:nvSpPr>
          <p:cNvPr id="949" name="Google Shape;294;p123"/>
          <p:cNvSpPr txBox="1"/>
          <p:nvPr/>
        </p:nvSpPr>
        <p:spPr>
          <a:xfrm>
            <a:off x="5265949" y="1511124"/>
            <a:ext cx="3348376" cy="8521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a:solidFill>
                  <a:srgbClr val="E6E6E6"/>
                </a:solidFill>
                <a:latin typeface="Inter Medium"/>
                <a:ea typeface="Inter Medium"/>
                <a:cs typeface="Inter Medium"/>
                <a:sym typeface="Inter Medium"/>
              </a:defRPr>
            </a:pPr>
            <a:r>
              <a:t>For Fortune 1000 companies, downtime can cost up to </a:t>
            </a:r>
            <a:br/>
            <a:r>
              <a:rPr b="1" sz="2300">
                <a:solidFill>
                  <a:srgbClr val="FFAB40"/>
                </a:solidFill>
                <a:latin typeface="Inter"/>
                <a:ea typeface="Inter"/>
                <a:cs typeface="Inter"/>
                <a:sym typeface="Inter"/>
              </a:rPr>
              <a:t>$1M per hour</a:t>
            </a:r>
          </a:p>
        </p:txBody>
      </p:sp>
      <p:sp>
        <p:nvSpPr>
          <p:cNvPr id="950" name="Google Shape;295;p123"/>
          <p:cNvSpPr txBox="1"/>
          <p:nvPr/>
        </p:nvSpPr>
        <p:spPr>
          <a:xfrm>
            <a:off x="5265949" y="2578924"/>
            <a:ext cx="3312976" cy="87312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b="1" sz="2300">
                <a:solidFill>
                  <a:srgbClr val="FFAB40"/>
                </a:solidFill>
                <a:latin typeface="Inter"/>
                <a:ea typeface="Inter"/>
                <a:cs typeface="Inter"/>
                <a:sym typeface="Inter"/>
              </a:defRPr>
            </a:pPr>
            <a:r>
              <a:t>50% </a:t>
            </a:r>
            <a:r>
              <a:rPr b="0" sz="1400">
                <a:solidFill>
                  <a:srgbClr val="E6E6E6"/>
                </a:solidFill>
                <a:latin typeface="Inter Medium"/>
                <a:ea typeface="Inter Medium"/>
                <a:cs typeface="Inter Medium"/>
                <a:sym typeface="Inter Medium"/>
              </a:rPr>
              <a:t>of costs go to finding and fixing bugs over the lifetime of a mature software product</a:t>
            </a:r>
          </a:p>
        </p:txBody>
      </p:sp>
      <p:pic>
        <p:nvPicPr>
          <p:cNvPr id="951" name="Google Shape;296;p123" descr="Google Shape;296;p123"/>
          <p:cNvPicPr>
            <a:picLocks noChangeAspect="1"/>
          </p:cNvPicPr>
          <p:nvPr/>
        </p:nvPicPr>
        <p:blipFill>
          <a:blip r:embed="rId3">
            <a:extLst/>
          </a:blip>
          <a:stretch>
            <a:fillRect/>
          </a:stretch>
        </p:blipFill>
        <p:spPr>
          <a:xfrm>
            <a:off x="4923042" y="1494030"/>
            <a:ext cx="238201" cy="238201"/>
          </a:xfrm>
          <a:prstGeom prst="rect">
            <a:avLst/>
          </a:prstGeom>
          <a:ln w="12700">
            <a:miter lim="400000"/>
          </a:ln>
        </p:spPr>
      </p:pic>
      <p:pic>
        <p:nvPicPr>
          <p:cNvPr id="952" name="Google Shape;297;p123" descr="Google Shape;297;p123"/>
          <p:cNvPicPr>
            <a:picLocks noChangeAspect="1"/>
          </p:cNvPicPr>
          <p:nvPr/>
        </p:nvPicPr>
        <p:blipFill>
          <a:blip r:embed="rId3">
            <a:extLst/>
          </a:blip>
          <a:stretch>
            <a:fillRect/>
          </a:stretch>
        </p:blipFill>
        <p:spPr>
          <a:xfrm>
            <a:off x="4923042" y="2650576"/>
            <a:ext cx="238201" cy="238201"/>
          </a:xfrm>
          <a:prstGeom prst="rect">
            <a:avLst/>
          </a:prstGeom>
          <a:ln w="12700">
            <a:miter lim="400000"/>
          </a:ln>
        </p:spPr>
      </p:pic>
      <p:grpSp>
        <p:nvGrpSpPr>
          <p:cNvPr id="958" name="Google Shape;298;p123"/>
          <p:cNvGrpSpPr/>
          <p:nvPr/>
        </p:nvGrpSpPr>
        <p:grpSpPr>
          <a:xfrm>
            <a:off x="5183527" y="3995039"/>
            <a:ext cx="3180727" cy="512414"/>
            <a:chOff x="0" y="0"/>
            <a:chExt cx="3180726" cy="512413"/>
          </a:xfrm>
        </p:grpSpPr>
        <p:pic>
          <p:nvPicPr>
            <p:cNvPr id="953" name="Google Shape;299;p123" descr="Google Shape;299;p123"/>
            <p:cNvPicPr>
              <a:picLocks noChangeAspect="1"/>
            </p:cNvPicPr>
            <p:nvPr/>
          </p:nvPicPr>
          <p:blipFill>
            <a:blip r:embed="rId6">
              <a:extLst/>
            </a:blip>
            <a:srcRect l="0" t="11791" r="0" b="62343"/>
            <a:stretch>
              <a:fillRect/>
            </a:stretch>
          </p:blipFill>
          <p:spPr>
            <a:xfrm>
              <a:off x="20512" y="0"/>
              <a:ext cx="2137436" cy="277218"/>
            </a:xfrm>
            <a:prstGeom prst="rect">
              <a:avLst/>
            </a:prstGeom>
            <a:ln w="12700" cap="flat">
              <a:noFill/>
              <a:miter lim="400000"/>
            </a:ln>
            <a:effectLst/>
          </p:spPr>
        </p:pic>
        <p:pic>
          <p:nvPicPr>
            <p:cNvPr id="954" name="Google Shape;300;p123" descr="Google Shape;300;p123"/>
            <p:cNvPicPr>
              <a:picLocks noChangeAspect="1"/>
            </p:cNvPicPr>
            <p:nvPr/>
          </p:nvPicPr>
          <p:blipFill>
            <a:blip r:embed="rId6">
              <a:extLst/>
            </a:blip>
            <a:srcRect l="0" t="59042" r="55990" b="20990"/>
            <a:stretch>
              <a:fillRect/>
            </a:stretch>
          </p:blipFill>
          <p:spPr>
            <a:xfrm>
              <a:off x="1185308" y="277215"/>
              <a:ext cx="940724" cy="214024"/>
            </a:xfrm>
            <a:prstGeom prst="rect">
              <a:avLst/>
            </a:prstGeom>
            <a:ln w="12700" cap="flat">
              <a:noFill/>
              <a:miter lim="400000"/>
            </a:ln>
            <a:effectLst/>
          </p:spPr>
        </p:pic>
        <p:pic>
          <p:nvPicPr>
            <p:cNvPr id="955" name="Google Shape;301;p123" descr="Google Shape;301;p123"/>
            <p:cNvPicPr>
              <a:picLocks noChangeAspect="1"/>
            </p:cNvPicPr>
            <p:nvPr/>
          </p:nvPicPr>
          <p:blipFill>
            <a:blip r:embed="rId6">
              <a:extLst/>
            </a:blip>
            <a:srcRect l="43855" t="61141" r="7727" b="18888"/>
            <a:stretch>
              <a:fillRect/>
            </a:stretch>
          </p:blipFill>
          <p:spPr>
            <a:xfrm>
              <a:off x="2145814" y="298390"/>
              <a:ext cx="1034912" cy="214024"/>
            </a:xfrm>
            <a:prstGeom prst="rect">
              <a:avLst/>
            </a:prstGeom>
            <a:ln w="12700" cap="flat">
              <a:noFill/>
              <a:miter lim="400000"/>
            </a:ln>
            <a:effectLst/>
          </p:spPr>
        </p:pic>
        <p:pic>
          <p:nvPicPr>
            <p:cNvPr id="956" name="Google Shape;302;p123" descr="Google Shape;302;p123"/>
            <p:cNvPicPr>
              <a:picLocks noChangeAspect="1"/>
            </p:cNvPicPr>
            <p:nvPr/>
          </p:nvPicPr>
          <p:blipFill>
            <a:blip r:embed="rId6">
              <a:extLst/>
            </a:blip>
            <a:srcRect l="0" t="39077" r="82513" b="40954"/>
            <a:stretch>
              <a:fillRect/>
            </a:stretch>
          </p:blipFill>
          <p:spPr>
            <a:xfrm>
              <a:off x="2157947" y="63181"/>
              <a:ext cx="373757" cy="214024"/>
            </a:xfrm>
            <a:prstGeom prst="rect">
              <a:avLst/>
            </a:prstGeom>
            <a:ln w="12700" cap="flat">
              <a:noFill/>
              <a:miter lim="400000"/>
            </a:ln>
            <a:effectLst/>
          </p:spPr>
        </p:pic>
        <p:pic>
          <p:nvPicPr>
            <p:cNvPr id="957" name="Google Shape;303;p123" descr="Google Shape;303;p123"/>
            <p:cNvPicPr>
              <a:picLocks noChangeAspect="1"/>
            </p:cNvPicPr>
            <p:nvPr/>
          </p:nvPicPr>
          <p:blipFill>
            <a:blip r:embed="rId6">
              <a:extLst/>
            </a:blip>
            <a:srcRect l="16451" t="36021" r="29433" b="44010"/>
            <a:stretch>
              <a:fillRect/>
            </a:stretch>
          </p:blipFill>
          <p:spPr>
            <a:xfrm>
              <a:off x="-1" y="264879"/>
              <a:ext cx="1156731" cy="214024"/>
            </a:xfrm>
            <a:prstGeom prst="rect">
              <a:avLst/>
            </a:prstGeom>
            <a:ln w="12700" cap="flat">
              <a:noFill/>
              <a:miter lim="400000"/>
            </a:ln>
            <a:effectLst/>
          </p:spPr>
        </p:pic>
      </p:grpSp>
      <p:sp>
        <p:nvSpPr>
          <p:cNvPr id="959" name="Google Shape;304;p123"/>
          <p:cNvSpPr/>
          <p:nvPr/>
        </p:nvSpPr>
        <p:spPr>
          <a:xfrm flipV="1">
            <a:off x="4406270" y="494649"/>
            <a:ext cx="1" cy="4012802"/>
          </a:xfrm>
          <a:prstGeom prst="line">
            <a:avLst/>
          </a:prstGeom>
          <a:ln>
            <a:solidFill>
              <a:srgbClr val="343434"/>
            </a:solidFill>
          </a:ln>
        </p:spPr>
        <p:txBody>
          <a:bodyPr lIns="0" tIns="0" rIns="0" bIns="0"/>
          <a:lstStyle/>
          <a:p>
            <a:pPr/>
          </a:p>
        </p:txBody>
      </p:sp>
      <p:sp>
        <p:nvSpPr>
          <p:cNvPr id="960" name="Google Shape;305;p123"/>
          <p:cNvSpPr/>
          <p:nvPr/>
        </p:nvSpPr>
        <p:spPr>
          <a:xfrm>
            <a:off x="4988576" y="3783550"/>
            <a:ext cx="3728701" cy="984901"/>
          </a:xfrm>
          <a:prstGeom prst="roundRect">
            <a:avLst>
              <a:gd name="adj" fmla="val 21314"/>
            </a:avLst>
          </a:prstGeom>
          <a:ln>
            <a:solidFill>
              <a:srgbClr val="343434"/>
            </a:solidFill>
          </a:ln>
        </p:spPr>
        <p:txBody>
          <a:bodyPr lIns="0" tIns="0" rIns="0" bIns="0" anchor="ctr"/>
          <a:lstStyle/>
          <a:p>
            <a:pPr algn="ctr"/>
          </a:p>
        </p:txBody>
      </p:sp>
      <p:pic>
        <p:nvPicPr>
          <p:cNvPr id="961" name="Google Shape;306;p123" descr="Google Shape;306;p123"/>
          <p:cNvPicPr>
            <a:picLocks noChangeAspect="1"/>
          </p:cNvPicPr>
          <p:nvPr/>
        </p:nvPicPr>
        <p:blipFill>
          <a:blip r:embed="rId5">
            <a:extLst/>
          </a:blip>
          <a:stretch>
            <a:fillRect/>
          </a:stretch>
        </p:blipFill>
        <p:spPr>
          <a:xfrm rot="1221047">
            <a:off x="8055130" y="3471767"/>
            <a:ext cx="579468" cy="5794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4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5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951"/>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952"/>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958"/>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960"/>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9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8" grpId="6"/>
      <p:bldP build="whole" bldLvl="1" animBg="1" rev="0" advAuto="0" spid="960" grpId="7"/>
      <p:bldP build="whole" bldLvl="1" animBg="1" rev="0" advAuto="0" spid="950" grpId="3"/>
      <p:bldP build="whole" bldLvl="1" animBg="1" rev="0" advAuto="0" spid="951" grpId="4"/>
      <p:bldP build="whole" bldLvl="1" animBg="1" rev="0" advAuto="0" spid="949" grpId="2"/>
      <p:bldP build="whole" bldLvl="1" animBg="1" rev="0" advAuto="0" spid="952" grpId="5"/>
      <p:bldP build="whole" bldLvl="1" animBg="1" rev="0" advAuto="0" spid="948" grpId="1"/>
      <p:bldP build="whole" bldLvl="1" animBg="1" rev="0" advAuto="0" spid="961" grpId="8"/>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Google Shape;311;p124"/>
          <p:cNvSpPr/>
          <p:nvPr/>
        </p:nvSpPr>
        <p:spPr>
          <a:xfrm>
            <a:off x="120450" y="414549"/>
            <a:ext cx="3102900" cy="4682701"/>
          </a:xfrm>
          <a:prstGeom prst="roundRect">
            <a:avLst>
              <a:gd name="adj" fmla="val 7575"/>
            </a:avLst>
          </a:prstGeom>
          <a:ln>
            <a:solidFill>
              <a:srgbClr val="595959"/>
            </a:solidFill>
          </a:ln>
        </p:spPr>
        <p:txBody>
          <a:bodyPr lIns="0" tIns="0" rIns="0" bIns="0" anchor="ctr"/>
          <a:lstStyle/>
          <a:p>
            <a:pPr algn="ctr"/>
          </a:p>
        </p:txBody>
      </p:sp>
      <p:sp>
        <p:nvSpPr>
          <p:cNvPr id="966" name="Google Shape;312;p124"/>
          <p:cNvSpPr txBox="1"/>
          <p:nvPr/>
        </p:nvSpPr>
        <p:spPr>
          <a:xfrm>
            <a:off x="3653849" y="85774"/>
            <a:ext cx="4936576"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2000">
                <a:solidFill>
                  <a:srgbClr val="FFFFFF"/>
                </a:solidFill>
                <a:latin typeface="Inter"/>
                <a:ea typeface="Inter"/>
                <a:cs typeface="Inter"/>
                <a:sym typeface="Inter"/>
              </a:defRPr>
            </a:lvl1pPr>
          </a:lstStyle>
          <a:p>
            <a:pPr/>
            <a:r>
              <a:t>What makes a great release?</a:t>
            </a:r>
          </a:p>
        </p:txBody>
      </p:sp>
      <p:pic>
        <p:nvPicPr>
          <p:cNvPr id="967" name="Google Shape;313;p124" descr="Google Shape;313;p124"/>
          <p:cNvPicPr>
            <a:picLocks noChangeAspect="1"/>
          </p:cNvPicPr>
          <p:nvPr/>
        </p:nvPicPr>
        <p:blipFill>
          <a:blip r:embed="rId3">
            <a:extLst/>
          </a:blip>
          <a:stretch>
            <a:fillRect/>
          </a:stretch>
        </p:blipFill>
        <p:spPr>
          <a:xfrm>
            <a:off x="1046128" y="47149"/>
            <a:ext cx="1325744" cy="493301"/>
          </a:xfrm>
          <a:prstGeom prst="rect">
            <a:avLst/>
          </a:prstGeom>
          <a:ln w="12700">
            <a:miter lim="400000"/>
          </a:ln>
        </p:spPr>
      </p:pic>
      <p:grpSp>
        <p:nvGrpSpPr>
          <p:cNvPr id="986" name="Google Shape;314;p124"/>
          <p:cNvGrpSpPr/>
          <p:nvPr/>
        </p:nvGrpSpPr>
        <p:grpSpPr>
          <a:xfrm>
            <a:off x="599025" y="751227"/>
            <a:ext cx="8329670" cy="844898"/>
            <a:chOff x="0" y="0"/>
            <a:chExt cx="8329669" cy="844897"/>
          </a:xfrm>
        </p:grpSpPr>
        <p:pic>
          <p:nvPicPr>
            <p:cNvPr id="968" name="Google Shape;315;p124" descr="Google Shape;315;p124"/>
            <p:cNvPicPr>
              <a:picLocks noChangeAspect="1"/>
            </p:cNvPicPr>
            <p:nvPr/>
          </p:nvPicPr>
          <p:blipFill>
            <a:blip r:embed="rId4">
              <a:extLst/>
            </a:blip>
            <a:stretch>
              <a:fillRect/>
            </a:stretch>
          </p:blipFill>
          <p:spPr>
            <a:xfrm>
              <a:off x="8001450" y="99322"/>
              <a:ext cx="226801" cy="206951"/>
            </a:xfrm>
            <a:prstGeom prst="rect">
              <a:avLst/>
            </a:prstGeom>
            <a:ln w="12700" cap="flat">
              <a:noFill/>
              <a:miter lim="400000"/>
            </a:ln>
            <a:effectLst/>
          </p:spPr>
        </p:pic>
        <p:sp>
          <p:nvSpPr>
            <p:cNvPr id="969" name="Google Shape;316;p124"/>
            <p:cNvSpPr/>
            <p:nvPr/>
          </p:nvSpPr>
          <p:spPr>
            <a:xfrm flipV="1">
              <a:off x="3065927" y="223645"/>
              <a:ext cx="4904400" cy="2401"/>
            </a:xfrm>
            <a:prstGeom prst="line">
              <a:avLst/>
            </a:prstGeom>
            <a:noFill/>
            <a:ln w="228600" cap="flat">
              <a:solidFill>
                <a:srgbClr val="222529"/>
              </a:solidFill>
              <a:prstDash val="solid"/>
              <a:round/>
            </a:ln>
            <a:effectLst/>
          </p:spPr>
          <p:txBody>
            <a:bodyPr wrap="square" lIns="0" tIns="0" rIns="0" bIns="0" numCol="1" anchor="t">
              <a:noAutofit/>
            </a:bodyPr>
            <a:lstStyle/>
            <a:p>
              <a:pPr/>
            </a:p>
          </p:txBody>
        </p:sp>
        <p:sp>
          <p:nvSpPr>
            <p:cNvPr id="970" name="Google Shape;318;p124"/>
            <p:cNvSpPr txBox="1"/>
            <p:nvPr/>
          </p:nvSpPr>
          <p:spPr>
            <a:xfrm>
              <a:off x="519875" y="106572"/>
              <a:ext cx="2047801" cy="670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ct val="115000"/>
                </a:lnSpc>
                <a:defRPr sz="1300">
                  <a:solidFill>
                    <a:srgbClr val="EEEEEE"/>
                  </a:solidFill>
                  <a:latin typeface="Inter Medium"/>
                  <a:ea typeface="Inter Medium"/>
                  <a:cs typeface="Inter Medium"/>
                  <a:sym typeface="Inter Medium"/>
                </a:defRPr>
              </a:pPr>
              <a:r>
                <a:t>How are you taking </a:t>
              </a:r>
              <a:br/>
              <a:r>
                <a:t>the risk out of </a:t>
              </a:r>
              <a:br/>
              <a:r>
                <a:t>releasing software?</a:t>
              </a:r>
            </a:p>
          </p:txBody>
        </p:sp>
        <p:sp>
          <p:nvSpPr>
            <p:cNvPr id="971" name="Google Shape;319;p124"/>
            <p:cNvSpPr txBox="1"/>
            <p:nvPr/>
          </p:nvSpPr>
          <p:spPr>
            <a:xfrm>
              <a:off x="4610324" y="387697"/>
              <a:ext cx="786601"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CCCCCC"/>
                  </a:solidFill>
                  <a:latin typeface="Inter Medium"/>
                  <a:ea typeface="Inter Medium"/>
                  <a:cs typeface="Inter Medium"/>
                  <a:sym typeface="Inter Medium"/>
                </a:defRPr>
              </a:lvl1pPr>
            </a:lstStyle>
            <a:p>
              <a:pPr/>
              <a:r>
                <a:t>Real-time monitoring </a:t>
              </a:r>
            </a:p>
          </p:txBody>
        </p:sp>
        <p:sp>
          <p:nvSpPr>
            <p:cNvPr id="972" name="Google Shape;320;p124"/>
            <p:cNvSpPr/>
            <p:nvPr/>
          </p:nvSpPr>
          <p:spPr>
            <a:xfrm>
              <a:off x="2806114" y="57300"/>
              <a:ext cx="331201" cy="331201"/>
            </a:xfrm>
            <a:prstGeom prst="ellipse">
              <a:avLst/>
            </a:prstGeom>
            <a:solidFill>
              <a:srgbClr val="222222"/>
            </a:solidFill>
            <a:ln w="9525" cap="flat">
              <a:solidFill>
                <a:schemeClr val="accent5"/>
              </a:solidFill>
              <a:prstDash val="solid"/>
              <a:round/>
            </a:ln>
            <a:effectLst/>
          </p:spPr>
          <p:txBody>
            <a:bodyPr wrap="square" lIns="0" tIns="0" rIns="0" bIns="0" numCol="1" anchor="ctr">
              <a:noAutofit/>
            </a:bodyPr>
            <a:lstStyle/>
            <a:p>
              <a:pPr algn="ctr"/>
            </a:p>
          </p:txBody>
        </p:sp>
        <p:pic>
          <p:nvPicPr>
            <p:cNvPr id="973" name="Google Shape;317;p124" descr="Google Shape;317;p124"/>
            <p:cNvPicPr>
              <a:picLocks noChangeAspect="1"/>
            </p:cNvPicPr>
            <p:nvPr/>
          </p:nvPicPr>
          <p:blipFill>
            <a:blip r:embed="rId5">
              <a:extLst/>
            </a:blip>
            <a:stretch>
              <a:fillRect/>
            </a:stretch>
          </p:blipFill>
          <p:spPr>
            <a:xfrm>
              <a:off x="2877527" y="131832"/>
              <a:ext cx="188401" cy="188426"/>
            </a:xfrm>
            <a:prstGeom prst="rect">
              <a:avLst/>
            </a:prstGeom>
            <a:ln w="12700" cap="flat">
              <a:noFill/>
              <a:miter lim="400000"/>
            </a:ln>
            <a:effectLst/>
          </p:spPr>
        </p:pic>
        <p:sp>
          <p:nvSpPr>
            <p:cNvPr id="974" name="Google Shape;321;p124"/>
            <p:cNvSpPr txBox="1"/>
            <p:nvPr/>
          </p:nvSpPr>
          <p:spPr>
            <a:xfrm>
              <a:off x="3501405" y="387697"/>
              <a:ext cx="814201"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Progressive rollouts </a:t>
              </a:r>
            </a:p>
          </p:txBody>
        </p:sp>
        <p:sp>
          <p:nvSpPr>
            <p:cNvPr id="975" name="Google Shape;322;p124"/>
            <p:cNvSpPr txBox="1"/>
            <p:nvPr/>
          </p:nvSpPr>
          <p:spPr>
            <a:xfrm>
              <a:off x="5735699" y="387697"/>
              <a:ext cx="72810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CCCCCC"/>
                  </a:solidFill>
                  <a:latin typeface="Inter Medium"/>
                  <a:ea typeface="Inter Medium"/>
                  <a:cs typeface="Inter Medium"/>
                  <a:sym typeface="Inter Medium"/>
                </a:defRPr>
              </a:lvl1pPr>
            </a:lstStyle>
            <a:p>
              <a:pPr/>
              <a:r>
                <a:t>Automated rollbacks  </a:t>
              </a:r>
            </a:p>
          </p:txBody>
        </p:sp>
        <p:sp>
          <p:nvSpPr>
            <p:cNvPr id="976" name="Google Shape;323;p124"/>
            <p:cNvSpPr/>
            <p:nvPr/>
          </p:nvSpPr>
          <p:spPr>
            <a:xfrm>
              <a:off x="7299300" y="222897"/>
              <a:ext cx="720051" cy="1"/>
            </a:xfrm>
            <a:prstGeom prst="line">
              <a:avLst/>
            </a:prstGeom>
            <a:noFill/>
            <a:ln w="9525" cap="flat">
              <a:solidFill>
                <a:schemeClr val="accent5"/>
              </a:solidFill>
              <a:prstDash val="solid"/>
              <a:round/>
              <a:tailEnd type="oval" w="med" len="med"/>
            </a:ln>
            <a:effectLst/>
          </p:spPr>
          <p:txBody>
            <a:bodyPr wrap="square" lIns="0" tIns="0" rIns="0" bIns="0" numCol="1" anchor="t">
              <a:noAutofit/>
            </a:bodyPr>
            <a:lstStyle/>
            <a:p>
              <a:pPr/>
            </a:p>
          </p:txBody>
        </p:sp>
        <p:sp>
          <p:nvSpPr>
            <p:cNvPr id="977" name="Google Shape;324;p124"/>
            <p:cNvSpPr/>
            <p:nvPr/>
          </p:nvSpPr>
          <p:spPr>
            <a:xfrm>
              <a:off x="7883869" y="0"/>
              <a:ext cx="445801" cy="445801"/>
            </a:xfrm>
            <a:prstGeom prst="ellipse">
              <a:avLst/>
            </a:prstGeom>
            <a:solidFill>
              <a:srgbClr val="222222"/>
            </a:solidFill>
            <a:ln w="9525" cap="flat">
              <a:solidFill>
                <a:schemeClr val="accent5"/>
              </a:solidFill>
              <a:prstDash val="solid"/>
              <a:round/>
            </a:ln>
            <a:effectLst/>
          </p:spPr>
          <p:txBody>
            <a:bodyPr wrap="square" lIns="0" tIns="0" rIns="0" bIns="0" numCol="1" anchor="ctr">
              <a:noAutofit/>
            </a:bodyPr>
            <a:lstStyle/>
            <a:p>
              <a:pPr algn="ctr"/>
            </a:p>
          </p:txBody>
        </p:sp>
        <p:sp>
          <p:nvSpPr>
            <p:cNvPr id="978" name="Google Shape;325;p124"/>
            <p:cNvSpPr/>
            <p:nvPr/>
          </p:nvSpPr>
          <p:spPr>
            <a:xfrm>
              <a:off x="0" y="57297"/>
              <a:ext cx="331201" cy="331201"/>
            </a:xfrm>
            <a:prstGeom prst="ellipse">
              <a:avLst/>
            </a:prstGeom>
            <a:noFill/>
            <a:ln w="9525" cap="flat">
              <a:solidFill>
                <a:schemeClr val="accent5"/>
              </a:solidFill>
              <a:prstDash val="solid"/>
              <a:round/>
            </a:ln>
            <a:effectLst/>
          </p:spPr>
          <p:txBody>
            <a:bodyPr wrap="square" lIns="0" tIns="0" rIns="0" bIns="0" numCol="1" anchor="ctr">
              <a:noAutofit/>
            </a:bodyPr>
            <a:lstStyle/>
            <a:p>
              <a:pPr algn="ctr"/>
            </a:p>
          </p:txBody>
        </p:sp>
        <p:sp>
          <p:nvSpPr>
            <p:cNvPr id="979" name="Google Shape;326;p124"/>
            <p:cNvSpPr txBox="1"/>
            <p:nvPr/>
          </p:nvSpPr>
          <p:spPr>
            <a:xfrm>
              <a:off x="99750" y="98997"/>
              <a:ext cx="131701" cy="25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ct val="115000"/>
                </a:lnSpc>
                <a:defRPr b="1" sz="1700">
                  <a:solidFill>
                    <a:schemeClr val="accent5"/>
                  </a:solidFill>
                  <a:latin typeface="Inter"/>
                  <a:ea typeface="Inter"/>
                  <a:cs typeface="Inter"/>
                  <a:sym typeface="Inter"/>
                </a:defRPr>
              </a:lvl1pPr>
            </a:lstStyle>
            <a:p>
              <a:pPr/>
              <a:r>
                <a:t>?</a:t>
              </a:r>
            </a:p>
          </p:txBody>
        </p:sp>
        <p:sp>
          <p:nvSpPr>
            <p:cNvPr id="980" name="Google Shape;327;p124"/>
            <p:cNvSpPr/>
            <p:nvPr/>
          </p:nvSpPr>
          <p:spPr>
            <a:xfrm>
              <a:off x="3982017" y="226047"/>
              <a:ext cx="1024251" cy="1"/>
            </a:xfrm>
            <a:prstGeom prst="line">
              <a:avLst/>
            </a:prstGeom>
            <a:noFill/>
            <a:ln w="9525" cap="flat">
              <a:solidFill>
                <a:schemeClr val="accent5"/>
              </a:solidFill>
              <a:prstDash val="solid"/>
              <a:round/>
              <a:tailEnd type="oval" w="med" len="med"/>
            </a:ln>
            <a:effectLst/>
          </p:spPr>
          <p:txBody>
            <a:bodyPr wrap="square" lIns="0" tIns="0" rIns="0" bIns="0" numCol="1" anchor="t">
              <a:noAutofit/>
            </a:bodyPr>
            <a:lstStyle/>
            <a:p>
              <a:pPr/>
            </a:p>
          </p:txBody>
        </p:sp>
        <p:sp>
          <p:nvSpPr>
            <p:cNvPr id="981" name="Google Shape;328;p124"/>
            <p:cNvSpPr/>
            <p:nvPr/>
          </p:nvSpPr>
          <p:spPr>
            <a:xfrm>
              <a:off x="3137314" y="222900"/>
              <a:ext cx="781851" cy="2936"/>
            </a:xfrm>
            <a:prstGeom prst="line">
              <a:avLst/>
            </a:prstGeom>
            <a:noFill/>
            <a:ln w="9525" cap="flat">
              <a:solidFill>
                <a:schemeClr val="accent5"/>
              </a:solidFill>
              <a:prstDash val="solid"/>
              <a:round/>
              <a:tailEnd type="oval" w="med" len="med"/>
            </a:ln>
            <a:effectLst/>
          </p:spPr>
          <p:txBody>
            <a:bodyPr wrap="square" lIns="0" tIns="0" rIns="0" bIns="0" numCol="1" anchor="t">
              <a:noAutofit/>
            </a:bodyPr>
            <a:lstStyle/>
            <a:p>
              <a:pPr/>
            </a:p>
          </p:txBody>
        </p:sp>
        <p:pic>
          <p:nvPicPr>
            <p:cNvPr id="982" name="Google Shape;329;p124" descr="Google Shape;329;p124"/>
            <p:cNvPicPr>
              <a:picLocks noChangeAspect="1"/>
            </p:cNvPicPr>
            <p:nvPr/>
          </p:nvPicPr>
          <p:blipFill>
            <a:blip r:embed="rId4">
              <a:extLst/>
            </a:blip>
            <a:stretch>
              <a:fillRect/>
            </a:stretch>
          </p:blipFill>
          <p:spPr>
            <a:xfrm>
              <a:off x="7995265" y="105427"/>
              <a:ext cx="226801" cy="206956"/>
            </a:xfrm>
            <a:prstGeom prst="rect">
              <a:avLst/>
            </a:prstGeom>
            <a:ln w="12700" cap="flat">
              <a:noFill/>
              <a:miter lim="400000"/>
            </a:ln>
            <a:effectLst/>
          </p:spPr>
        </p:pic>
        <p:sp>
          <p:nvSpPr>
            <p:cNvPr id="983" name="Google Shape;330;p124"/>
            <p:cNvSpPr/>
            <p:nvPr/>
          </p:nvSpPr>
          <p:spPr>
            <a:xfrm>
              <a:off x="5082967" y="226047"/>
              <a:ext cx="1024251" cy="1"/>
            </a:xfrm>
            <a:prstGeom prst="line">
              <a:avLst/>
            </a:prstGeom>
            <a:noFill/>
            <a:ln w="9525" cap="flat">
              <a:solidFill>
                <a:schemeClr val="accent5"/>
              </a:solidFill>
              <a:prstDash val="solid"/>
              <a:round/>
              <a:tailEnd type="oval" w="med" len="med"/>
            </a:ln>
            <a:effectLst/>
          </p:spPr>
          <p:txBody>
            <a:bodyPr wrap="square" lIns="0" tIns="0" rIns="0" bIns="0" numCol="1" anchor="t">
              <a:noAutofit/>
            </a:bodyPr>
            <a:lstStyle/>
            <a:p>
              <a:pPr/>
            </a:p>
          </p:txBody>
        </p:sp>
        <p:sp>
          <p:nvSpPr>
            <p:cNvPr id="984" name="Google Shape;331;p124"/>
            <p:cNvSpPr/>
            <p:nvPr/>
          </p:nvSpPr>
          <p:spPr>
            <a:xfrm>
              <a:off x="6183917" y="226047"/>
              <a:ext cx="1024251" cy="1"/>
            </a:xfrm>
            <a:prstGeom prst="line">
              <a:avLst/>
            </a:prstGeom>
            <a:noFill/>
            <a:ln w="9525" cap="flat">
              <a:solidFill>
                <a:schemeClr val="accent5"/>
              </a:solidFill>
              <a:prstDash val="solid"/>
              <a:round/>
              <a:tailEnd type="oval" w="med" len="med"/>
            </a:ln>
            <a:effectLst/>
          </p:spPr>
          <p:txBody>
            <a:bodyPr wrap="square" lIns="0" tIns="0" rIns="0" bIns="0" numCol="1" anchor="t">
              <a:noAutofit/>
            </a:bodyPr>
            <a:lstStyle/>
            <a:p>
              <a:pPr/>
            </a:p>
          </p:txBody>
        </p:sp>
        <p:sp>
          <p:nvSpPr>
            <p:cNvPr id="985" name="Google Shape;332;p124"/>
            <p:cNvSpPr txBox="1"/>
            <p:nvPr/>
          </p:nvSpPr>
          <p:spPr>
            <a:xfrm>
              <a:off x="6709552" y="387697"/>
              <a:ext cx="117420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defRPr sz="1000">
                  <a:solidFill>
                    <a:srgbClr val="CCCCCC"/>
                  </a:solidFill>
                  <a:latin typeface="Inter Medium"/>
                  <a:ea typeface="Inter Medium"/>
                  <a:cs typeface="Inter Medium"/>
                  <a:sym typeface="Inter Medium"/>
                </a:defRPr>
              </a:pPr>
              <a:r>
                <a:t>Root-cause</a:t>
              </a:r>
            </a:p>
            <a:p>
              <a:pPr algn="ctr">
                <a:defRPr sz="1000">
                  <a:solidFill>
                    <a:srgbClr val="CCCCCC"/>
                  </a:solidFill>
                  <a:latin typeface="Inter Medium"/>
                  <a:ea typeface="Inter Medium"/>
                  <a:cs typeface="Inter Medium"/>
                  <a:sym typeface="Inter Medium"/>
                </a:defRPr>
              </a:pPr>
              <a:r>
                <a:t>Troubleshooting</a:t>
              </a:r>
            </a:p>
          </p:txBody>
        </p:sp>
      </p:grpSp>
      <p:grpSp>
        <p:nvGrpSpPr>
          <p:cNvPr id="1004" name="Google Shape;333;p124"/>
          <p:cNvGrpSpPr/>
          <p:nvPr/>
        </p:nvGrpSpPr>
        <p:grpSpPr>
          <a:xfrm>
            <a:off x="599025" y="2845403"/>
            <a:ext cx="8329670" cy="946498"/>
            <a:chOff x="0" y="0"/>
            <a:chExt cx="8329669" cy="946497"/>
          </a:xfrm>
        </p:grpSpPr>
        <p:sp>
          <p:nvSpPr>
            <p:cNvPr id="987" name="Google Shape;334;p124"/>
            <p:cNvSpPr/>
            <p:nvPr/>
          </p:nvSpPr>
          <p:spPr>
            <a:xfrm>
              <a:off x="0" y="54360"/>
              <a:ext cx="331201" cy="331201"/>
            </a:xfrm>
            <a:prstGeom prst="ellipse">
              <a:avLst/>
            </a:prstGeom>
            <a:noFill/>
            <a:ln w="9525" cap="flat">
              <a:solidFill>
                <a:schemeClr val="accent6"/>
              </a:solidFill>
              <a:prstDash val="solid"/>
              <a:round/>
            </a:ln>
            <a:effectLst/>
          </p:spPr>
          <p:txBody>
            <a:bodyPr wrap="square" lIns="0" tIns="0" rIns="0" bIns="0" numCol="1" anchor="ctr">
              <a:noAutofit/>
            </a:bodyPr>
            <a:lstStyle/>
            <a:p>
              <a:pPr algn="ctr"/>
            </a:p>
          </p:txBody>
        </p:sp>
        <p:sp>
          <p:nvSpPr>
            <p:cNvPr id="988" name="Google Shape;335;p124"/>
            <p:cNvSpPr txBox="1"/>
            <p:nvPr/>
          </p:nvSpPr>
          <p:spPr>
            <a:xfrm>
              <a:off x="519875" y="99646"/>
              <a:ext cx="2200801" cy="436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15000"/>
                </a:lnSpc>
                <a:defRPr sz="1300">
                  <a:solidFill>
                    <a:srgbClr val="EEEEEE"/>
                  </a:solidFill>
                  <a:latin typeface="Inter Medium"/>
                  <a:ea typeface="Inter Medium"/>
                  <a:cs typeface="Inter Medium"/>
                  <a:sym typeface="Inter Medium"/>
                </a:defRPr>
              </a:lvl1pPr>
            </a:lstStyle>
            <a:p>
              <a:pPr/>
              <a:r>
                <a:t>How are you running product experiments?</a:t>
              </a:r>
            </a:p>
          </p:txBody>
        </p:sp>
        <p:sp>
          <p:nvSpPr>
            <p:cNvPr id="989" name="Google Shape;336;p124"/>
            <p:cNvSpPr/>
            <p:nvPr/>
          </p:nvSpPr>
          <p:spPr>
            <a:xfrm flipV="1">
              <a:off x="3065927" y="223645"/>
              <a:ext cx="4904400" cy="2401"/>
            </a:xfrm>
            <a:prstGeom prst="line">
              <a:avLst/>
            </a:prstGeom>
            <a:noFill/>
            <a:ln w="228600" cap="flat">
              <a:solidFill>
                <a:srgbClr val="222529"/>
              </a:solidFill>
              <a:prstDash val="solid"/>
              <a:round/>
            </a:ln>
            <a:effectLst/>
          </p:spPr>
          <p:txBody>
            <a:bodyPr wrap="square" lIns="0" tIns="0" rIns="0" bIns="0" numCol="1" anchor="t">
              <a:noAutofit/>
            </a:bodyPr>
            <a:lstStyle/>
            <a:p>
              <a:pPr/>
            </a:p>
          </p:txBody>
        </p:sp>
        <p:sp>
          <p:nvSpPr>
            <p:cNvPr id="990" name="Google Shape;338;p124"/>
            <p:cNvSpPr/>
            <p:nvPr/>
          </p:nvSpPr>
          <p:spPr>
            <a:xfrm>
              <a:off x="3067690" y="226047"/>
              <a:ext cx="851451" cy="1"/>
            </a:xfrm>
            <a:prstGeom prst="line">
              <a:avLst/>
            </a:prstGeom>
            <a:noFill/>
            <a:ln w="9525" cap="flat">
              <a:solidFill>
                <a:schemeClr val="accent6"/>
              </a:solidFill>
              <a:prstDash val="solid"/>
              <a:round/>
              <a:tailEnd type="oval" w="med" len="med"/>
            </a:ln>
            <a:effectLst/>
          </p:spPr>
          <p:txBody>
            <a:bodyPr wrap="square" lIns="0" tIns="0" rIns="0" bIns="0" numCol="1" anchor="t">
              <a:noAutofit/>
            </a:bodyPr>
            <a:lstStyle/>
            <a:p>
              <a:pPr/>
            </a:p>
          </p:txBody>
        </p:sp>
        <p:sp>
          <p:nvSpPr>
            <p:cNvPr id="991" name="Google Shape;339;p124"/>
            <p:cNvSpPr txBox="1"/>
            <p:nvPr/>
          </p:nvSpPr>
          <p:spPr>
            <a:xfrm>
              <a:off x="4572331" y="387697"/>
              <a:ext cx="87750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Actionable experiment insights</a:t>
              </a:r>
            </a:p>
          </p:txBody>
        </p:sp>
        <p:sp>
          <p:nvSpPr>
            <p:cNvPr id="992" name="Google Shape;340;p124"/>
            <p:cNvSpPr/>
            <p:nvPr/>
          </p:nvSpPr>
          <p:spPr>
            <a:xfrm>
              <a:off x="2806114" y="57300"/>
              <a:ext cx="331201" cy="331201"/>
            </a:xfrm>
            <a:prstGeom prst="ellipse">
              <a:avLst/>
            </a:prstGeom>
            <a:solidFill>
              <a:srgbClr val="222222"/>
            </a:solidFill>
            <a:ln w="9525" cap="flat">
              <a:solidFill>
                <a:schemeClr val="accent6"/>
              </a:solidFill>
              <a:prstDash val="solid"/>
              <a:round/>
            </a:ln>
            <a:effectLst/>
          </p:spPr>
          <p:txBody>
            <a:bodyPr wrap="square" lIns="0" tIns="0" rIns="0" bIns="0" numCol="1" anchor="ctr">
              <a:noAutofit/>
            </a:bodyPr>
            <a:lstStyle/>
            <a:p>
              <a:pPr algn="ctr"/>
            </a:p>
          </p:txBody>
        </p:sp>
        <p:pic>
          <p:nvPicPr>
            <p:cNvPr id="993" name="Google Shape;337;p124" descr="Google Shape;337;p124"/>
            <p:cNvPicPr>
              <a:picLocks noChangeAspect="1"/>
            </p:cNvPicPr>
            <p:nvPr/>
          </p:nvPicPr>
          <p:blipFill>
            <a:blip r:embed="rId5">
              <a:extLst/>
            </a:blip>
            <a:stretch>
              <a:fillRect/>
            </a:stretch>
          </p:blipFill>
          <p:spPr>
            <a:xfrm>
              <a:off x="2877527" y="131832"/>
              <a:ext cx="188401" cy="188426"/>
            </a:xfrm>
            <a:prstGeom prst="rect">
              <a:avLst/>
            </a:prstGeom>
            <a:ln w="12700" cap="flat">
              <a:noFill/>
              <a:miter lim="400000"/>
            </a:ln>
            <a:effectLst/>
          </p:spPr>
        </p:pic>
        <p:sp>
          <p:nvSpPr>
            <p:cNvPr id="994" name="Google Shape;341;p124"/>
            <p:cNvSpPr txBox="1"/>
            <p:nvPr/>
          </p:nvSpPr>
          <p:spPr>
            <a:xfrm>
              <a:off x="3385905" y="387697"/>
              <a:ext cx="1045201"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Attach experiments to any feature</a:t>
              </a:r>
            </a:p>
          </p:txBody>
        </p:sp>
        <p:sp>
          <p:nvSpPr>
            <p:cNvPr id="995" name="Google Shape;342;p124"/>
            <p:cNvSpPr txBox="1"/>
            <p:nvPr/>
          </p:nvSpPr>
          <p:spPr>
            <a:xfrm>
              <a:off x="6643024" y="387697"/>
              <a:ext cx="13257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Warehouse-ready      experiments &amp; analytics    </a:t>
              </a:r>
            </a:p>
          </p:txBody>
        </p:sp>
        <p:sp>
          <p:nvSpPr>
            <p:cNvPr id="996" name="Google Shape;343;p124"/>
            <p:cNvSpPr/>
            <p:nvPr/>
          </p:nvSpPr>
          <p:spPr>
            <a:xfrm>
              <a:off x="3982017" y="226047"/>
              <a:ext cx="1042551" cy="1"/>
            </a:xfrm>
            <a:prstGeom prst="line">
              <a:avLst/>
            </a:prstGeom>
            <a:noFill/>
            <a:ln w="9525" cap="flat">
              <a:solidFill>
                <a:schemeClr val="accent6"/>
              </a:solidFill>
              <a:prstDash val="solid"/>
              <a:round/>
              <a:tailEnd type="oval" w="med" len="med"/>
            </a:ln>
            <a:effectLst/>
          </p:spPr>
          <p:txBody>
            <a:bodyPr wrap="square" lIns="0" tIns="0" rIns="0" bIns="0" numCol="1" anchor="t">
              <a:noAutofit/>
            </a:bodyPr>
            <a:lstStyle/>
            <a:p>
              <a:pPr/>
            </a:p>
          </p:txBody>
        </p:sp>
        <p:sp>
          <p:nvSpPr>
            <p:cNvPr id="997" name="Google Shape;344;p124"/>
            <p:cNvSpPr/>
            <p:nvPr/>
          </p:nvSpPr>
          <p:spPr>
            <a:xfrm>
              <a:off x="7293125" y="219947"/>
              <a:ext cx="799551" cy="1"/>
            </a:xfrm>
            <a:prstGeom prst="line">
              <a:avLst/>
            </a:prstGeom>
            <a:noFill/>
            <a:ln w="9525" cap="flat">
              <a:solidFill>
                <a:schemeClr val="accent6"/>
              </a:solidFill>
              <a:prstDash val="solid"/>
              <a:round/>
              <a:tailEnd type="oval" w="med" len="med"/>
            </a:ln>
            <a:effectLst/>
          </p:spPr>
          <p:txBody>
            <a:bodyPr wrap="square" lIns="0" tIns="0" rIns="0" bIns="0" numCol="1" anchor="t">
              <a:noAutofit/>
            </a:bodyPr>
            <a:lstStyle/>
            <a:p>
              <a:pPr/>
            </a:p>
          </p:txBody>
        </p:sp>
        <p:sp>
          <p:nvSpPr>
            <p:cNvPr id="998" name="Google Shape;345;p124"/>
            <p:cNvSpPr/>
            <p:nvPr/>
          </p:nvSpPr>
          <p:spPr>
            <a:xfrm>
              <a:off x="7883869" y="0"/>
              <a:ext cx="445801" cy="445801"/>
            </a:xfrm>
            <a:prstGeom prst="ellipse">
              <a:avLst/>
            </a:prstGeom>
            <a:solidFill>
              <a:srgbClr val="222222"/>
            </a:solidFill>
            <a:ln w="9525" cap="flat">
              <a:solidFill>
                <a:schemeClr val="accent6"/>
              </a:solidFill>
              <a:prstDash val="solid"/>
              <a:round/>
            </a:ln>
            <a:effectLst/>
          </p:spPr>
          <p:txBody>
            <a:bodyPr wrap="square" lIns="0" tIns="0" rIns="0" bIns="0" numCol="1" anchor="ctr">
              <a:noAutofit/>
            </a:bodyPr>
            <a:lstStyle/>
            <a:p>
              <a:pPr algn="ctr"/>
            </a:p>
          </p:txBody>
        </p:sp>
        <p:sp>
          <p:nvSpPr>
            <p:cNvPr id="999" name="Google Shape;346;p124"/>
            <p:cNvSpPr txBox="1"/>
            <p:nvPr/>
          </p:nvSpPr>
          <p:spPr>
            <a:xfrm>
              <a:off x="99750" y="96060"/>
              <a:ext cx="131701" cy="25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ct val="115000"/>
                </a:lnSpc>
                <a:defRPr b="1" sz="1700">
                  <a:solidFill>
                    <a:schemeClr val="accent6"/>
                  </a:solidFill>
                  <a:latin typeface="Inter"/>
                  <a:ea typeface="Inter"/>
                  <a:cs typeface="Inter"/>
                  <a:sym typeface="Inter"/>
                </a:defRPr>
              </a:lvl1pPr>
            </a:lstStyle>
            <a:p>
              <a:pPr/>
              <a:r>
                <a:t>?</a:t>
              </a:r>
            </a:p>
          </p:txBody>
        </p:sp>
        <p:pic>
          <p:nvPicPr>
            <p:cNvPr id="1000" name="Google Shape;347;p124" descr="Google Shape;347;p124"/>
            <p:cNvPicPr>
              <a:picLocks noChangeAspect="1"/>
            </p:cNvPicPr>
            <p:nvPr/>
          </p:nvPicPr>
          <p:blipFill>
            <a:blip r:embed="rId4">
              <a:extLst/>
            </a:blip>
            <a:stretch>
              <a:fillRect/>
            </a:stretch>
          </p:blipFill>
          <p:spPr>
            <a:xfrm>
              <a:off x="8001450" y="106439"/>
              <a:ext cx="226801" cy="206956"/>
            </a:xfrm>
            <a:prstGeom prst="rect">
              <a:avLst/>
            </a:prstGeom>
            <a:ln w="12700" cap="flat">
              <a:noFill/>
              <a:miter lim="400000"/>
            </a:ln>
            <a:effectLst/>
          </p:spPr>
        </p:pic>
        <p:sp>
          <p:nvSpPr>
            <p:cNvPr id="1001" name="Google Shape;348;p124"/>
            <p:cNvSpPr/>
            <p:nvPr/>
          </p:nvSpPr>
          <p:spPr>
            <a:xfrm>
              <a:off x="5087442" y="226047"/>
              <a:ext cx="1042551" cy="1"/>
            </a:xfrm>
            <a:prstGeom prst="line">
              <a:avLst/>
            </a:prstGeom>
            <a:noFill/>
            <a:ln w="9525" cap="flat">
              <a:solidFill>
                <a:schemeClr val="accent6"/>
              </a:solidFill>
              <a:prstDash val="solid"/>
              <a:round/>
              <a:tailEnd type="oval" w="med" len="med"/>
            </a:ln>
            <a:effectLst/>
          </p:spPr>
          <p:txBody>
            <a:bodyPr wrap="square" lIns="0" tIns="0" rIns="0" bIns="0" numCol="1" anchor="t">
              <a:noAutofit/>
            </a:bodyPr>
            <a:lstStyle/>
            <a:p>
              <a:pPr/>
            </a:p>
          </p:txBody>
        </p:sp>
        <p:sp>
          <p:nvSpPr>
            <p:cNvPr id="1002" name="Google Shape;349;p124"/>
            <p:cNvSpPr/>
            <p:nvPr/>
          </p:nvSpPr>
          <p:spPr>
            <a:xfrm>
              <a:off x="6192867" y="226047"/>
              <a:ext cx="1042551" cy="1"/>
            </a:xfrm>
            <a:prstGeom prst="line">
              <a:avLst/>
            </a:prstGeom>
            <a:noFill/>
            <a:ln w="9525" cap="flat">
              <a:solidFill>
                <a:schemeClr val="accent6"/>
              </a:solidFill>
              <a:prstDash val="solid"/>
              <a:round/>
              <a:tailEnd type="oval" w="med" len="med"/>
            </a:ln>
            <a:effectLst/>
          </p:spPr>
          <p:txBody>
            <a:bodyPr wrap="square" lIns="0" tIns="0" rIns="0" bIns="0" numCol="1" anchor="t">
              <a:noAutofit/>
            </a:bodyPr>
            <a:lstStyle/>
            <a:p>
              <a:pPr/>
            </a:p>
          </p:txBody>
        </p:sp>
        <p:sp>
          <p:nvSpPr>
            <p:cNvPr id="1003" name="Google Shape;350;p124"/>
            <p:cNvSpPr txBox="1"/>
            <p:nvPr/>
          </p:nvSpPr>
          <p:spPr>
            <a:xfrm>
              <a:off x="5628183" y="390642"/>
              <a:ext cx="9960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Data scientist-ready stats</a:t>
              </a:r>
            </a:p>
          </p:txBody>
        </p:sp>
      </p:grpSp>
      <p:grpSp>
        <p:nvGrpSpPr>
          <p:cNvPr id="1022" name="Google Shape;351;p124"/>
          <p:cNvGrpSpPr/>
          <p:nvPr/>
        </p:nvGrpSpPr>
        <p:grpSpPr>
          <a:xfrm>
            <a:off x="599025" y="3847703"/>
            <a:ext cx="8329670" cy="965048"/>
            <a:chOff x="0" y="0"/>
            <a:chExt cx="8329669" cy="965047"/>
          </a:xfrm>
        </p:grpSpPr>
        <p:sp>
          <p:nvSpPr>
            <p:cNvPr id="1005" name="Google Shape;352;p124"/>
            <p:cNvSpPr txBox="1"/>
            <p:nvPr/>
          </p:nvSpPr>
          <p:spPr>
            <a:xfrm>
              <a:off x="519875" y="56296"/>
              <a:ext cx="1683001" cy="670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15000"/>
                </a:lnSpc>
                <a:defRPr sz="1300">
                  <a:solidFill>
                    <a:srgbClr val="EEEEEE"/>
                  </a:solidFill>
                  <a:latin typeface="Inter Medium"/>
                  <a:ea typeface="Inter Medium"/>
                  <a:cs typeface="Inter Medium"/>
                  <a:sym typeface="Inter Medium"/>
                </a:defRPr>
              </a:lvl1pPr>
            </a:lstStyle>
            <a:p>
              <a:pPr/>
              <a:r>
                <a:t>How do you ensure consistent releases at scale?</a:t>
              </a:r>
            </a:p>
          </p:txBody>
        </p:sp>
        <p:sp>
          <p:nvSpPr>
            <p:cNvPr id="1006" name="Google Shape;353;p124"/>
            <p:cNvSpPr/>
            <p:nvPr/>
          </p:nvSpPr>
          <p:spPr>
            <a:xfrm flipV="1">
              <a:off x="3065927" y="223645"/>
              <a:ext cx="4904400" cy="2401"/>
            </a:xfrm>
            <a:prstGeom prst="line">
              <a:avLst/>
            </a:prstGeom>
            <a:noFill/>
            <a:ln w="228600" cap="flat">
              <a:solidFill>
                <a:srgbClr val="222529"/>
              </a:solidFill>
              <a:prstDash val="solid"/>
              <a:round/>
            </a:ln>
            <a:effectLst/>
          </p:spPr>
          <p:txBody>
            <a:bodyPr wrap="square" lIns="0" tIns="0" rIns="0" bIns="0" numCol="1" anchor="t">
              <a:noAutofit/>
            </a:bodyPr>
            <a:lstStyle/>
            <a:p>
              <a:pPr/>
            </a:p>
          </p:txBody>
        </p:sp>
        <p:sp>
          <p:nvSpPr>
            <p:cNvPr id="1007" name="Google Shape;355;p124"/>
            <p:cNvSpPr/>
            <p:nvPr/>
          </p:nvSpPr>
          <p:spPr>
            <a:xfrm>
              <a:off x="3067690" y="226047"/>
              <a:ext cx="851451" cy="1"/>
            </a:xfrm>
            <a:prstGeom prst="line">
              <a:avLst/>
            </a:prstGeom>
            <a:noFill/>
            <a:ln w="9525" cap="flat">
              <a:solidFill>
                <a:schemeClr val="accent1">
                  <a:lumOff val="9362"/>
                </a:schemeClr>
              </a:solidFill>
              <a:prstDash val="solid"/>
              <a:round/>
              <a:tailEnd type="oval" w="med" len="med"/>
            </a:ln>
            <a:effectLst/>
          </p:spPr>
          <p:txBody>
            <a:bodyPr wrap="square" lIns="0" tIns="0" rIns="0" bIns="0" numCol="1" anchor="t">
              <a:noAutofit/>
            </a:bodyPr>
            <a:lstStyle/>
            <a:p>
              <a:pPr/>
            </a:p>
          </p:txBody>
        </p:sp>
        <p:sp>
          <p:nvSpPr>
            <p:cNvPr id="1008" name="Google Shape;356;p124"/>
            <p:cNvSpPr txBox="1"/>
            <p:nvPr/>
          </p:nvSpPr>
          <p:spPr>
            <a:xfrm>
              <a:off x="3442305" y="387697"/>
              <a:ext cx="932400"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Standardized release pipelines </a:t>
              </a:r>
            </a:p>
          </p:txBody>
        </p:sp>
        <p:sp>
          <p:nvSpPr>
            <p:cNvPr id="1009" name="Google Shape;357;p124"/>
            <p:cNvSpPr/>
            <p:nvPr/>
          </p:nvSpPr>
          <p:spPr>
            <a:xfrm>
              <a:off x="2806114" y="57300"/>
              <a:ext cx="331201" cy="331201"/>
            </a:xfrm>
            <a:prstGeom prst="ellipse">
              <a:avLst/>
            </a:prstGeom>
            <a:solidFill>
              <a:srgbClr val="222222"/>
            </a:solidFill>
            <a:ln w="9525" cap="flat">
              <a:solidFill>
                <a:schemeClr val="accent1">
                  <a:lumOff val="9362"/>
                </a:schemeClr>
              </a:solidFill>
              <a:prstDash val="solid"/>
              <a:round/>
            </a:ln>
            <a:effectLst/>
          </p:spPr>
          <p:txBody>
            <a:bodyPr wrap="square" lIns="0" tIns="0" rIns="0" bIns="0" numCol="1" anchor="ctr">
              <a:noAutofit/>
            </a:bodyPr>
            <a:lstStyle/>
            <a:p>
              <a:pPr algn="ctr"/>
            </a:p>
          </p:txBody>
        </p:sp>
        <p:pic>
          <p:nvPicPr>
            <p:cNvPr id="1010" name="Google Shape;354;p124" descr="Google Shape;354;p124"/>
            <p:cNvPicPr>
              <a:picLocks noChangeAspect="1"/>
            </p:cNvPicPr>
            <p:nvPr/>
          </p:nvPicPr>
          <p:blipFill>
            <a:blip r:embed="rId5">
              <a:extLst/>
            </a:blip>
            <a:stretch>
              <a:fillRect/>
            </a:stretch>
          </p:blipFill>
          <p:spPr>
            <a:xfrm>
              <a:off x="2877527" y="131832"/>
              <a:ext cx="188401" cy="188426"/>
            </a:xfrm>
            <a:prstGeom prst="rect">
              <a:avLst/>
            </a:prstGeom>
            <a:ln w="12700" cap="flat">
              <a:noFill/>
              <a:miter lim="400000"/>
            </a:ln>
            <a:effectLst/>
          </p:spPr>
        </p:pic>
        <p:sp>
          <p:nvSpPr>
            <p:cNvPr id="1011" name="Google Shape;358;p124"/>
            <p:cNvSpPr txBox="1"/>
            <p:nvPr/>
          </p:nvSpPr>
          <p:spPr>
            <a:xfrm>
              <a:off x="4393254" y="387697"/>
              <a:ext cx="1197901"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defRPr sz="900">
                  <a:solidFill>
                    <a:srgbClr val="CCCCCC"/>
                  </a:solidFill>
                  <a:latin typeface="Inter Medium"/>
                  <a:ea typeface="Inter Medium"/>
                  <a:cs typeface="Inter Medium"/>
                  <a:sym typeface="Inter Medium"/>
                </a:defRPr>
              </a:pPr>
              <a:r>
                <a:t>Easy </a:t>
              </a:r>
              <a:br/>
              <a:r>
                <a:t>flag lifecycle management                 </a:t>
              </a:r>
            </a:p>
          </p:txBody>
        </p:sp>
        <p:sp>
          <p:nvSpPr>
            <p:cNvPr id="1012" name="Google Shape;359;p124"/>
            <p:cNvSpPr/>
            <p:nvPr/>
          </p:nvSpPr>
          <p:spPr>
            <a:xfrm>
              <a:off x="3982017" y="226047"/>
              <a:ext cx="1030251" cy="1"/>
            </a:xfrm>
            <a:prstGeom prst="line">
              <a:avLst/>
            </a:prstGeom>
            <a:noFill/>
            <a:ln w="9525" cap="flat">
              <a:solidFill>
                <a:schemeClr val="accent1">
                  <a:lumOff val="9362"/>
                </a:schemeClr>
              </a:solidFill>
              <a:prstDash val="solid"/>
              <a:round/>
              <a:tailEnd type="oval" w="med" len="med"/>
            </a:ln>
            <a:effectLst/>
          </p:spPr>
          <p:txBody>
            <a:bodyPr wrap="square" lIns="0" tIns="0" rIns="0" bIns="0" numCol="1" anchor="t">
              <a:noAutofit/>
            </a:bodyPr>
            <a:lstStyle/>
            <a:p>
              <a:pPr/>
            </a:p>
          </p:txBody>
        </p:sp>
        <p:sp>
          <p:nvSpPr>
            <p:cNvPr id="1013" name="Google Shape;360;p124"/>
            <p:cNvSpPr/>
            <p:nvPr/>
          </p:nvSpPr>
          <p:spPr>
            <a:xfrm>
              <a:off x="7274575" y="226047"/>
              <a:ext cx="697851" cy="1"/>
            </a:xfrm>
            <a:prstGeom prst="line">
              <a:avLst/>
            </a:prstGeom>
            <a:noFill/>
            <a:ln w="9525" cap="flat">
              <a:solidFill>
                <a:schemeClr val="accent1">
                  <a:lumOff val="9362"/>
                </a:schemeClr>
              </a:solidFill>
              <a:prstDash val="solid"/>
              <a:round/>
              <a:tailEnd type="oval" w="med" len="med"/>
            </a:ln>
            <a:effectLst/>
          </p:spPr>
          <p:txBody>
            <a:bodyPr wrap="square" lIns="0" tIns="0" rIns="0" bIns="0" numCol="1" anchor="t">
              <a:noAutofit/>
            </a:bodyPr>
            <a:lstStyle/>
            <a:p>
              <a:pPr/>
            </a:p>
          </p:txBody>
        </p:sp>
        <p:sp>
          <p:nvSpPr>
            <p:cNvPr id="1014" name="Google Shape;361;p124"/>
            <p:cNvSpPr/>
            <p:nvPr/>
          </p:nvSpPr>
          <p:spPr>
            <a:xfrm>
              <a:off x="7883869" y="0"/>
              <a:ext cx="445801" cy="445801"/>
            </a:xfrm>
            <a:prstGeom prst="ellipse">
              <a:avLst/>
            </a:prstGeom>
            <a:solidFill>
              <a:srgbClr val="222222"/>
            </a:solidFill>
            <a:ln w="9525" cap="flat">
              <a:solidFill>
                <a:schemeClr val="accent1">
                  <a:lumOff val="9362"/>
                </a:schemeClr>
              </a:solidFill>
              <a:prstDash val="solid"/>
              <a:round/>
            </a:ln>
            <a:effectLst/>
          </p:spPr>
          <p:txBody>
            <a:bodyPr wrap="square" lIns="0" tIns="0" rIns="0" bIns="0" numCol="1" anchor="ctr">
              <a:noAutofit/>
            </a:bodyPr>
            <a:lstStyle/>
            <a:p>
              <a:pPr algn="ctr"/>
            </a:p>
          </p:txBody>
        </p:sp>
        <p:sp>
          <p:nvSpPr>
            <p:cNvPr id="1015" name="Google Shape;362;p124"/>
            <p:cNvSpPr/>
            <p:nvPr/>
          </p:nvSpPr>
          <p:spPr>
            <a:xfrm>
              <a:off x="0" y="95210"/>
              <a:ext cx="331201" cy="331201"/>
            </a:xfrm>
            <a:prstGeom prst="ellipse">
              <a:avLst/>
            </a:prstGeom>
            <a:noFill/>
            <a:ln w="9525" cap="flat">
              <a:solidFill>
                <a:schemeClr val="accent1">
                  <a:lumOff val="9362"/>
                </a:schemeClr>
              </a:solidFill>
              <a:prstDash val="solid"/>
              <a:round/>
            </a:ln>
            <a:effectLst/>
          </p:spPr>
          <p:txBody>
            <a:bodyPr wrap="square" lIns="0" tIns="0" rIns="0" bIns="0" numCol="1" anchor="ctr">
              <a:noAutofit/>
            </a:bodyPr>
            <a:lstStyle/>
            <a:p>
              <a:pPr algn="ctr"/>
            </a:p>
          </p:txBody>
        </p:sp>
        <p:sp>
          <p:nvSpPr>
            <p:cNvPr id="1016" name="Google Shape;363;p124"/>
            <p:cNvSpPr txBox="1"/>
            <p:nvPr/>
          </p:nvSpPr>
          <p:spPr>
            <a:xfrm>
              <a:off x="99750" y="136910"/>
              <a:ext cx="131701" cy="25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ct val="115000"/>
                </a:lnSpc>
                <a:defRPr b="1" sz="1700">
                  <a:solidFill>
                    <a:schemeClr val="accent1">
                      <a:lumOff val="9362"/>
                    </a:schemeClr>
                  </a:solidFill>
                  <a:latin typeface="Inter"/>
                  <a:ea typeface="Inter"/>
                  <a:cs typeface="Inter"/>
                  <a:sym typeface="Inter"/>
                </a:defRPr>
              </a:lvl1pPr>
            </a:lstStyle>
            <a:p>
              <a:pPr/>
              <a:r>
                <a:t>?</a:t>
              </a:r>
            </a:p>
          </p:txBody>
        </p:sp>
        <p:sp>
          <p:nvSpPr>
            <p:cNvPr id="1017" name="Google Shape;364;p124"/>
            <p:cNvSpPr txBox="1"/>
            <p:nvPr/>
          </p:nvSpPr>
          <p:spPr>
            <a:xfrm>
              <a:off x="5539636" y="406247"/>
              <a:ext cx="112440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defRPr sz="900">
                  <a:solidFill>
                    <a:srgbClr val="CCCCCC"/>
                  </a:solidFill>
                  <a:latin typeface="Inter Medium"/>
                  <a:ea typeface="Inter Medium"/>
                  <a:cs typeface="Inter Medium"/>
                  <a:sym typeface="Inter Medium"/>
                </a:defRPr>
              </a:pPr>
              <a:r>
                <a:t>Release </a:t>
              </a:r>
              <a:br/>
              <a:r>
                <a:t>health insights </a:t>
              </a:r>
              <a:br/>
              <a:r>
                <a:t>for every team</a:t>
              </a:r>
            </a:p>
          </p:txBody>
        </p:sp>
        <p:pic>
          <p:nvPicPr>
            <p:cNvPr id="1018" name="Google Shape;365;p124" descr="Google Shape;365;p124"/>
            <p:cNvPicPr>
              <a:picLocks noChangeAspect="1"/>
            </p:cNvPicPr>
            <p:nvPr/>
          </p:nvPicPr>
          <p:blipFill>
            <a:blip r:embed="rId4">
              <a:extLst/>
            </a:blip>
            <a:stretch>
              <a:fillRect/>
            </a:stretch>
          </p:blipFill>
          <p:spPr>
            <a:xfrm>
              <a:off x="8001450" y="108204"/>
              <a:ext cx="226801" cy="206956"/>
            </a:xfrm>
            <a:prstGeom prst="rect">
              <a:avLst/>
            </a:prstGeom>
            <a:ln w="12700" cap="flat">
              <a:noFill/>
              <a:miter lim="400000"/>
            </a:ln>
            <a:effectLst/>
          </p:spPr>
        </p:pic>
        <p:sp>
          <p:nvSpPr>
            <p:cNvPr id="1019" name="Google Shape;366;p124"/>
            <p:cNvSpPr/>
            <p:nvPr/>
          </p:nvSpPr>
          <p:spPr>
            <a:xfrm>
              <a:off x="5075142" y="226047"/>
              <a:ext cx="1030251" cy="1"/>
            </a:xfrm>
            <a:prstGeom prst="line">
              <a:avLst/>
            </a:prstGeom>
            <a:noFill/>
            <a:ln w="9525" cap="flat">
              <a:solidFill>
                <a:schemeClr val="accent1">
                  <a:lumOff val="9362"/>
                </a:schemeClr>
              </a:solidFill>
              <a:prstDash val="solid"/>
              <a:round/>
              <a:tailEnd type="oval" w="med" len="med"/>
            </a:ln>
            <a:effectLst/>
          </p:spPr>
          <p:txBody>
            <a:bodyPr wrap="square" lIns="0" tIns="0" rIns="0" bIns="0" numCol="1" anchor="t">
              <a:noAutofit/>
            </a:bodyPr>
            <a:lstStyle/>
            <a:p>
              <a:pPr/>
            </a:p>
          </p:txBody>
        </p:sp>
        <p:sp>
          <p:nvSpPr>
            <p:cNvPr id="1020" name="Google Shape;367;p124"/>
            <p:cNvSpPr/>
            <p:nvPr/>
          </p:nvSpPr>
          <p:spPr>
            <a:xfrm>
              <a:off x="6168267" y="226047"/>
              <a:ext cx="1030251" cy="1"/>
            </a:xfrm>
            <a:prstGeom prst="line">
              <a:avLst/>
            </a:prstGeom>
            <a:noFill/>
            <a:ln w="9525" cap="flat">
              <a:solidFill>
                <a:schemeClr val="accent1">
                  <a:lumOff val="9362"/>
                </a:schemeClr>
              </a:solidFill>
              <a:prstDash val="solid"/>
              <a:round/>
              <a:tailEnd type="oval" w="med" len="med"/>
            </a:ln>
            <a:effectLst/>
          </p:spPr>
          <p:txBody>
            <a:bodyPr wrap="square" lIns="0" tIns="0" rIns="0" bIns="0" numCol="1" anchor="t">
              <a:noAutofit/>
            </a:bodyPr>
            <a:lstStyle/>
            <a:p>
              <a:pPr/>
            </a:p>
          </p:txBody>
        </p:sp>
        <p:sp>
          <p:nvSpPr>
            <p:cNvPr id="1021" name="Google Shape;368;p124"/>
            <p:cNvSpPr txBox="1"/>
            <p:nvPr/>
          </p:nvSpPr>
          <p:spPr>
            <a:xfrm>
              <a:off x="6731135" y="406247"/>
              <a:ext cx="926701"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Define your roles &amp; approvals</a:t>
              </a:r>
            </a:p>
          </p:txBody>
        </p:sp>
      </p:grpSp>
      <p:grpSp>
        <p:nvGrpSpPr>
          <p:cNvPr id="1041" name="Google Shape;369;p124"/>
          <p:cNvGrpSpPr/>
          <p:nvPr/>
        </p:nvGrpSpPr>
        <p:grpSpPr>
          <a:xfrm>
            <a:off x="599025" y="1805702"/>
            <a:ext cx="8329670" cy="946498"/>
            <a:chOff x="0" y="0"/>
            <a:chExt cx="8329669" cy="946496"/>
          </a:xfrm>
        </p:grpSpPr>
        <p:sp>
          <p:nvSpPr>
            <p:cNvPr id="1023" name="Google Shape;370;p124"/>
            <p:cNvSpPr/>
            <p:nvPr/>
          </p:nvSpPr>
          <p:spPr>
            <a:xfrm>
              <a:off x="0" y="51435"/>
              <a:ext cx="331201" cy="331201"/>
            </a:xfrm>
            <a:prstGeom prst="ellipse">
              <a:avLst/>
            </a:prstGeom>
            <a:noFill/>
            <a:ln w="9525" cap="flat">
              <a:solidFill>
                <a:schemeClr val="accent4"/>
              </a:solidFill>
              <a:prstDash val="solid"/>
              <a:round/>
            </a:ln>
            <a:effectLst/>
          </p:spPr>
          <p:txBody>
            <a:bodyPr wrap="square" lIns="0" tIns="0" rIns="0" bIns="0" numCol="1" anchor="ctr">
              <a:noAutofit/>
            </a:bodyPr>
            <a:lstStyle/>
            <a:p>
              <a:pPr algn="ctr"/>
            </a:p>
          </p:txBody>
        </p:sp>
        <p:sp>
          <p:nvSpPr>
            <p:cNvPr id="1024" name="Google Shape;371;p124"/>
            <p:cNvSpPr txBox="1"/>
            <p:nvPr/>
          </p:nvSpPr>
          <p:spPr>
            <a:xfrm>
              <a:off x="99750" y="93134"/>
              <a:ext cx="131701" cy="25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ct val="115000"/>
                </a:lnSpc>
                <a:defRPr b="1" sz="1700">
                  <a:solidFill>
                    <a:schemeClr val="accent4"/>
                  </a:solidFill>
                  <a:latin typeface="Inter"/>
                  <a:ea typeface="Inter"/>
                  <a:cs typeface="Inter"/>
                  <a:sym typeface="Inter"/>
                </a:defRPr>
              </a:lvl1pPr>
            </a:lstStyle>
            <a:p>
              <a:pPr/>
              <a:r>
                <a:t>?</a:t>
              </a:r>
            </a:p>
          </p:txBody>
        </p:sp>
        <p:sp>
          <p:nvSpPr>
            <p:cNvPr id="1025" name="Google Shape;372;p124"/>
            <p:cNvSpPr/>
            <p:nvPr/>
          </p:nvSpPr>
          <p:spPr>
            <a:xfrm>
              <a:off x="7317850" y="213121"/>
              <a:ext cx="909651" cy="1"/>
            </a:xfrm>
            <a:prstGeom prst="line">
              <a:avLst/>
            </a:prstGeom>
            <a:noFill/>
            <a:ln w="9525" cap="flat">
              <a:solidFill>
                <a:schemeClr val="accent4"/>
              </a:solidFill>
              <a:prstDash val="solid"/>
              <a:round/>
              <a:tailEnd type="oval" w="med" len="med"/>
            </a:ln>
            <a:effectLst/>
          </p:spPr>
          <p:txBody>
            <a:bodyPr wrap="square" lIns="0" tIns="0" rIns="0" bIns="0" numCol="1" anchor="t">
              <a:noAutofit/>
            </a:bodyPr>
            <a:lstStyle/>
            <a:p>
              <a:pPr/>
            </a:p>
          </p:txBody>
        </p:sp>
        <p:sp>
          <p:nvSpPr>
            <p:cNvPr id="1026" name="Google Shape;373;p124"/>
            <p:cNvSpPr txBox="1"/>
            <p:nvPr/>
          </p:nvSpPr>
          <p:spPr>
            <a:xfrm>
              <a:off x="519874" y="92722"/>
              <a:ext cx="1849802" cy="670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15000"/>
                </a:lnSpc>
                <a:defRPr sz="1300">
                  <a:solidFill>
                    <a:srgbClr val="EEEEEE"/>
                  </a:solidFill>
                  <a:latin typeface="Inter Medium"/>
                  <a:ea typeface="Inter Medium"/>
                  <a:cs typeface="Inter Medium"/>
                  <a:sym typeface="Inter Medium"/>
                </a:defRPr>
              </a:lvl1pPr>
            </a:lstStyle>
            <a:p>
              <a:pPr/>
              <a:r>
                <a:t>How do you make changes to your AI apps in production?</a:t>
              </a:r>
            </a:p>
          </p:txBody>
        </p:sp>
        <p:sp>
          <p:nvSpPr>
            <p:cNvPr id="1027" name="Google Shape;374;p124"/>
            <p:cNvSpPr/>
            <p:nvPr/>
          </p:nvSpPr>
          <p:spPr>
            <a:xfrm flipV="1">
              <a:off x="3065927" y="223645"/>
              <a:ext cx="4904400" cy="2400"/>
            </a:xfrm>
            <a:prstGeom prst="line">
              <a:avLst/>
            </a:prstGeom>
            <a:noFill/>
            <a:ln w="228600" cap="flat">
              <a:solidFill>
                <a:srgbClr val="222529"/>
              </a:solidFill>
              <a:prstDash val="solid"/>
              <a:round/>
            </a:ln>
            <a:effectLst/>
          </p:spPr>
          <p:txBody>
            <a:bodyPr wrap="square" lIns="0" tIns="0" rIns="0" bIns="0" numCol="1" anchor="t">
              <a:noAutofit/>
            </a:bodyPr>
            <a:lstStyle/>
            <a:p>
              <a:pPr/>
            </a:p>
          </p:txBody>
        </p:sp>
        <p:sp>
          <p:nvSpPr>
            <p:cNvPr id="1028" name="Google Shape;376;p124"/>
            <p:cNvSpPr/>
            <p:nvPr/>
          </p:nvSpPr>
          <p:spPr>
            <a:xfrm>
              <a:off x="3058640" y="226046"/>
              <a:ext cx="851451" cy="1"/>
            </a:xfrm>
            <a:prstGeom prst="line">
              <a:avLst/>
            </a:prstGeom>
            <a:noFill/>
            <a:ln w="9525" cap="flat">
              <a:solidFill>
                <a:schemeClr val="accent4"/>
              </a:solidFill>
              <a:prstDash val="solid"/>
              <a:round/>
              <a:tailEnd type="oval" w="med" len="med"/>
            </a:ln>
            <a:effectLst/>
          </p:spPr>
          <p:txBody>
            <a:bodyPr wrap="square" lIns="0" tIns="0" rIns="0" bIns="0" numCol="1" anchor="t">
              <a:noAutofit/>
            </a:bodyPr>
            <a:lstStyle/>
            <a:p>
              <a:pPr/>
            </a:p>
          </p:txBody>
        </p:sp>
        <p:sp>
          <p:nvSpPr>
            <p:cNvPr id="1029" name="Google Shape;377;p124"/>
            <p:cNvSpPr txBox="1"/>
            <p:nvPr/>
          </p:nvSpPr>
          <p:spPr>
            <a:xfrm>
              <a:off x="4397174" y="387696"/>
              <a:ext cx="121290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defRPr sz="900">
                  <a:solidFill>
                    <a:srgbClr val="CCCCCC"/>
                  </a:solidFill>
                  <a:latin typeface="Inter Medium"/>
                  <a:ea typeface="Inter Medium"/>
                  <a:cs typeface="Inter Medium"/>
                  <a:sym typeface="Inter Medium"/>
                </a:defRPr>
              </a:pPr>
              <a:r>
                <a:t>Monitor AI </a:t>
              </a:r>
              <a:br/>
              <a:r>
                <a:t>metrics &amp; fall back instantaneously</a:t>
              </a:r>
            </a:p>
          </p:txBody>
        </p:sp>
        <p:sp>
          <p:nvSpPr>
            <p:cNvPr id="1030" name="Google Shape;378;p124"/>
            <p:cNvSpPr/>
            <p:nvPr/>
          </p:nvSpPr>
          <p:spPr>
            <a:xfrm>
              <a:off x="2806114" y="57300"/>
              <a:ext cx="331201" cy="331201"/>
            </a:xfrm>
            <a:prstGeom prst="ellipse">
              <a:avLst/>
            </a:prstGeom>
            <a:solidFill>
              <a:srgbClr val="222222"/>
            </a:solidFill>
            <a:ln w="9525" cap="flat">
              <a:solidFill>
                <a:schemeClr val="accent4"/>
              </a:solidFill>
              <a:prstDash val="solid"/>
              <a:round/>
            </a:ln>
            <a:effectLst/>
          </p:spPr>
          <p:txBody>
            <a:bodyPr wrap="square" lIns="0" tIns="0" rIns="0" bIns="0" numCol="1" anchor="ctr">
              <a:noAutofit/>
            </a:bodyPr>
            <a:lstStyle/>
            <a:p>
              <a:pPr algn="ctr"/>
            </a:p>
          </p:txBody>
        </p:sp>
        <p:pic>
          <p:nvPicPr>
            <p:cNvPr id="1031" name="Google Shape;375;p124" descr="Google Shape;375;p124"/>
            <p:cNvPicPr>
              <a:picLocks noChangeAspect="1"/>
            </p:cNvPicPr>
            <p:nvPr/>
          </p:nvPicPr>
          <p:blipFill>
            <a:blip r:embed="rId5">
              <a:extLst/>
            </a:blip>
            <a:stretch>
              <a:fillRect/>
            </a:stretch>
          </p:blipFill>
          <p:spPr>
            <a:xfrm>
              <a:off x="2877527" y="131832"/>
              <a:ext cx="188401" cy="188425"/>
            </a:xfrm>
            <a:prstGeom prst="rect">
              <a:avLst/>
            </a:prstGeom>
            <a:ln w="12700" cap="flat">
              <a:noFill/>
              <a:miter lim="400000"/>
            </a:ln>
            <a:effectLst/>
          </p:spPr>
        </p:pic>
        <p:sp>
          <p:nvSpPr>
            <p:cNvPr id="1032" name="Google Shape;379;p124"/>
            <p:cNvSpPr txBox="1"/>
            <p:nvPr/>
          </p:nvSpPr>
          <p:spPr>
            <a:xfrm>
              <a:off x="6749838" y="387696"/>
              <a:ext cx="99600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Experiment with different models &amp; prompts </a:t>
              </a:r>
            </a:p>
          </p:txBody>
        </p:sp>
        <p:sp>
          <p:nvSpPr>
            <p:cNvPr id="1033" name="Google Shape;380;p124"/>
            <p:cNvSpPr txBox="1"/>
            <p:nvPr/>
          </p:nvSpPr>
          <p:spPr>
            <a:xfrm>
              <a:off x="3449930" y="382671"/>
              <a:ext cx="855301"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Change configurations at runtime</a:t>
              </a:r>
            </a:p>
          </p:txBody>
        </p:sp>
        <p:sp>
          <p:nvSpPr>
            <p:cNvPr id="1034" name="Google Shape;381;p124"/>
            <p:cNvSpPr/>
            <p:nvPr/>
          </p:nvSpPr>
          <p:spPr>
            <a:xfrm>
              <a:off x="3982017" y="226046"/>
              <a:ext cx="1036551" cy="1"/>
            </a:xfrm>
            <a:prstGeom prst="line">
              <a:avLst/>
            </a:prstGeom>
            <a:noFill/>
            <a:ln w="9525" cap="flat">
              <a:solidFill>
                <a:schemeClr val="accent4"/>
              </a:solidFill>
              <a:prstDash val="solid"/>
              <a:round/>
              <a:tailEnd type="oval" w="med" len="med"/>
            </a:ln>
            <a:effectLst/>
          </p:spPr>
          <p:txBody>
            <a:bodyPr wrap="square" lIns="0" tIns="0" rIns="0" bIns="0" numCol="1" anchor="t">
              <a:noAutofit/>
            </a:bodyPr>
            <a:lstStyle/>
            <a:p>
              <a:pPr/>
            </a:p>
          </p:txBody>
        </p:sp>
        <p:sp>
          <p:nvSpPr>
            <p:cNvPr id="1035" name="Google Shape;382;p124"/>
            <p:cNvSpPr/>
            <p:nvPr/>
          </p:nvSpPr>
          <p:spPr>
            <a:xfrm>
              <a:off x="5090492" y="226046"/>
              <a:ext cx="1036551" cy="1"/>
            </a:xfrm>
            <a:prstGeom prst="line">
              <a:avLst/>
            </a:prstGeom>
            <a:noFill/>
            <a:ln w="9525" cap="flat">
              <a:solidFill>
                <a:schemeClr val="accent4"/>
              </a:solidFill>
              <a:prstDash val="solid"/>
              <a:round/>
              <a:tailEnd type="oval" w="med" len="med"/>
            </a:ln>
            <a:effectLst/>
          </p:spPr>
          <p:txBody>
            <a:bodyPr wrap="square" lIns="0" tIns="0" rIns="0" bIns="0" numCol="1" anchor="t">
              <a:noAutofit/>
            </a:bodyPr>
            <a:lstStyle/>
            <a:p>
              <a:pPr/>
            </a:p>
          </p:txBody>
        </p:sp>
        <p:sp>
          <p:nvSpPr>
            <p:cNvPr id="1036" name="Google Shape;383;p124"/>
            <p:cNvSpPr/>
            <p:nvPr/>
          </p:nvSpPr>
          <p:spPr>
            <a:xfrm>
              <a:off x="6198967" y="226046"/>
              <a:ext cx="1036551" cy="1"/>
            </a:xfrm>
            <a:prstGeom prst="line">
              <a:avLst/>
            </a:prstGeom>
            <a:noFill/>
            <a:ln w="9525" cap="flat">
              <a:solidFill>
                <a:schemeClr val="accent4"/>
              </a:solidFill>
              <a:prstDash val="solid"/>
              <a:round/>
              <a:tailEnd type="oval" w="med" len="med"/>
            </a:ln>
            <a:effectLst/>
          </p:spPr>
          <p:txBody>
            <a:bodyPr wrap="square" lIns="0" tIns="0" rIns="0" bIns="0" numCol="1" anchor="t">
              <a:noAutofit/>
            </a:bodyPr>
            <a:lstStyle/>
            <a:p>
              <a:pPr/>
            </a:p>
          </p:txBody>
        </p:sp>
        <p:sp>
          <p:nvSpPr>
            <p:cNvPr id="1037" name="Google Shape;384;p124"/>
            <p:cNvSpPr txBox="1"/>
            <p:nvPr/>
          </p:nvSpPr>
          <p:spPr>
            <a:xfrm>
              <a:off x="5615813" y="387696"/>
              <a:ext cx="9960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900">
                  <a:solidFill>
                    <a:srgbClr val="CCCCCC"/>
                  </a:solidFill>
                  <a:latin typeface="Inter Medium"/>
                  <a:ea typeface="Inter Medium"/>
                  <a:cs typeface="Inter Medium"/>
                  <a:sym typeface="Inter Medium"/>
                </a:defRPr>
              </a:lvl1pPr>
            </a:lstStyle>
            <a:p>
              <a:pPr/>
              <a:r>
                <a:t>Target      features by audience</a:t>
              </a:r>
            </a:p>
          </p:txBody>
        </p:sp>
        <p:sp>
          <p:nvSpPr>
            <p:cNvPr id="1038" name="Google Shape;385;p124"/>
            <p:cNvSpPr/>
            <p:nvPr/>
          </p:nvSpPr>
          <p:spPr>
            <a:xfrm flipV="1">
              <a:off x="7321950" y="214594"/>
              <a:ext cx="662453" cy="11406"/>
            </a:xfrm>
            <a:prstGeom prst="line">
              <a:avLst/>
            </a:prstGeom>
            <a:noFill/>
            <a:ln w="9525" cap="flat">
              <a:solidFill>
                <a:schemeClr val="accent4"/>
              </a:solidFill>
              <a:prstDash val="solid"/>
              <a:round/>
              <a:tailEnd type="oval" w="med" len="med"/>
            </a:ln>
            <a:effectLst/>
          </p:spPr>
          <p:txBody>
            <a:bodyPr wrap="square" lIns="0" tIns="0" rIns="0" bIns="0" numCol="1" anchor="t">
              <a:noAutofit/>
            </a:bodyPr>
            <a:lstStyle/>
            <a:p>
              <a:pPr/>
            </a:p>
          </p:txBody>
        </p:sp>
        <p:sp>
          <p:nvSpPr>
            <p:cNvPr id="1039" name="Google Shape;387;p124"/>
            <p:cNvSpPr/>
            <p:nvPr/>
          </p:nvSpPr>
          <p:spPr>
            <a:xfrm>
              <a:off x="7883869" y="0"/>
              <a:ext cx="445801" cy="445801"/>
            </a:xfrm>
            <a:prstGeom prst="ellipse">
              <a:avLst/>
            </a:prstGeom>
            <a:solidFill>
              <a:srgbClr val="222222"/>
            </a:solidFill>
            <a:ln w="9525" cap="flat">
              <a:solidFill>
                <a:schemeClr val="accent4"/>
              </a:solidFill>
              <a:prstDash val="solid"/>
              <a:round/>
            </a:ln>
            <a:effectLst/>
          </p:spPr>
          <p:txBody>
            <a:bodyPr wrap="square" lIns="0" tIns="0" rIns="0" bIns="0" numCol="1" anchor="ctr">
              <a:noAutofit/>
            </a:bodyPr>
            <a:lstStyle/>
            <a:p>
              <a:pPr algn="ctr"/>
            </a:p>
          </p:txBody>
        </p:sp>
        <p:pic>
          <p:nvPicPr>
            <p:cNvPr id="1040" name="Google Shape;386;p124" descr="Google Shape;386;p124"/>
            <p:cNvPicPr>
              <a:picLocks noChangeAspect="1"/>
            </p:cNvPicPr>
            <p:nvPr/>
          </p:nvPicPr>
          <p:blipFill>
            <a:blip r:embed="rId4">
              <a:extLst/>
            </a:blip>
            <a:stretch>
              <a:fillRect/>
            </a:stretch>
          </p:blipFill>
          <p:spPr>
            <a:xfrm>
              <a:off x="8001450" y="110823"/>
              <a:ext cx="226801" cy="206955"/>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986"/>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0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1041"/>
                                        </p:tgtEl>
                                        <p:attrNameLst>
                                          <p:attrName>style.visibility</p:attrName>
                                        </p:attrNameLst>
                                      </p:cBhvr>
                                      <p:to>
                                        <p:strVal val="hidden"/>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10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0" presetID="1" grpId="6" fill="hold">
                                  <p:stCondLst>
                                    <p:cond delay="0"/>
                                  </p:stCondLst>
                                  <p:iterate type="el" backwards="0">
                                    <p:tmAbs val="0"/>
                                  </p:iterate>
                                  <p:childTnLst>
                                    <p:set>
                                      <p:cBhvr>
                                        <p:cTn id="24" fill="hold">
                                          <p:stCondLst>
                                            <p:cond delay="0"/>
                                          </p:stCondLst>
                                        </p:cTn>
                                        <p:tgtEl>
                                          <p:spTgt spid="1004"/>
                                        </p:tgtEl>
                                        <p:attrNameLst>
                                          <p:attrName>style.visibility</p:attrName>
                                        </p:attrNameLst>
                                      </p:cBhvr>
                                      <p:to>
                                        <p:strVal val="hidden"/>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10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6" grpId="2"/>
      <p:bldP build="whole" bldLvl="1" animBg="1" rev="0" advAuto="0" spid="1004" grpId="5"/>
      <p:bldP build="whole" bldLvl="1" animBg="1" rev="0" advAuto="0" spid="1004" grpId="6"/>
      <p:bldP build="whole" bldLvl="1" animBg="1" rev="0" advAuto="0" spid="1041" grpId="4"/>
      <p:bldP build="whole" bldLvl="1" animBg="1" rev="0" advAuto="0" spid="1041" grpId="3"/>
      <p:bldP build="whole" bldLvl="1" animBg="1" rev="0" advAuto="0" spid="986" grpId="1"/>
      <p:bldP build="whole" bldLvl="1" animBg="1" rev="0" advAuto="0" spid="1022" grpId="7"/>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Google Shape;392;p125"/>
          <p:cNvSpPr/>
          <p:nvPr/>
        </p:nvSpPr>
        <p:spPr>
          <a:xfrm>
            <a:off x="5066024" y="-383825"/>
            <a:ext cx="4186501" cy="2402101"/>
          </a:xfrm>
          <a:prstGeom prst="roundRect">
            <a:avLst>
              <a:gd name="adj" fmla="val 8095"/>
            </a:avLst>
          </a:prstGeom>
          <a:ln>
            <a:solidFill>
              <a:srgbClr val="595959"/>
            </a:solidFill>
          </a:ln>
        </p:spPr>
        <p:txBody>
          <a:bodyPr lIns="0" tIns="0" rIns="0" bIns="0" anchor="ctr"/>
          <a:lstStyle/>
          <a:p>
            <a:pPr algn="ctr"/>
          </a:p>
        </p:txBody>
      </p:sp>
      <p:pic>
        <p:nvPicPr>
          <p:cNvPr id="1046" name="Google Shape;393;p125" descr="Google Shape;393;p125"/>
          <p:cNvPicPr>
            <a:picLocks noChangeAspect="1"/>
          </p:cNvPicPr>
          <p:nvPr/>
        </p:nvPicPr>
        <p:blipFill>
          <a:blip r:embed="rId3">
            <a:extLst/>
          </a:blip>
          <a:srcRect l="0" t="0" r="1960" b="23440"/>
          <a:stretch>
            <a:fillRect/>
          </a:stretch>
        </p:blipFill>
        <p:spPr>
          <a:xfrm>
            <a:off x="190847" y="1209249"/>
            <a:ext cx="8941043" cy="3927453"/>
          </a:xfrm>
          <a:prstGeom prst="rect">
            <a:avLst/>
          </a:prstGeom>
          <a:ln w="12700">
            <a:miter lim="400000"/>
          </a:ln>
        </p:spPr>
      </p:pic>
      <p:sp>
        <p:nvSpPr>
          <p:cNvPr id="1047" name="Google Shape;394;p125"/>
          <p:cNvSpPr txBox="1"/>
          <p:nvPr/>
        </p:nvSpPr>
        <p:spPr>
          <a:xfrm>
            <a:off x="435249" y="791275"/>
            <a:ext cx="3771601"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000">
                <a:solidFill>
                  <a:srgbClr val="FFFFFF"/>
                </a:solidFill>
                <a:latin typeface="Inter SemiBold"/>
                <a:ea typeface="Inter SemiBold"/>
                <a:cs typeface="Inter SemiBold"/>
                <a:sym typeface="Inter SemiBold"/>
              </a:defRPr>
            </a:lvl1pPr>
          </a:lstStyle>
          <a:p>
            <a:pPr/>
            <a:r>
              <a:t>Take the risk out of software releases</a:t>
            </a:r>
          </a:p>
        </p:txBody>
      </p:sp>
      <p:sp>
        <p:nvSpPr>
          <p:cNvPr id="1048" name="Google Shape;395;p125"/>
          <p:cNvSpPr txBox="1"/>
          <p:nvPr/>
        </p:nvSpPr>
        <p:spPr>
          <a:xfrm>
            <a:off x="419157" y="2947822"/>
            <a:ext cx="3615301" cy="943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spcBef>
                <a:spcPts val="1200"/>
              </a:spcBef>
              <a:defRPr sz="1200">
                <a:solidFill>
                  <a:srgbClr val="EEEEEE"/>
                </a:solidFill>
                <a:latin typeface="Inter"/>
                <a:ea typeface="Inter"/>
                <a:cs typeface="Inter"/>
                <a:sym typeface="Inter"/>
              </a:defRPr>
            </a:pPr>
            <a:r>
              <a:t>Set and </a:t>
            </a:r>
            <a:r>
              <a:rPr b="1"/>
              <a:t>monitor performance thresholds</a:t>
            </a:r>
            <a:r>
              <a:t> like errors and latency in real-time </a:t>
            </a:r>
          </a:p>
          <a:p>
            <a:pPr>
              <a:lnSpc>
                <a:spcPct val="115000"/>
              </a:lnSpc>
              <a:spcBef>
                <a:spcPts val="1200"/>
              </a:spcBef>
            </a:pPr>
            <a:endParaRPr sz="1200">
              <a:solidFill>
                <a:srgbClr val="EEEEEE"/>
              </a:solidFill>
              <a:latin typeface="Inter"/>
              <a:ea typeface="Inter"/>
              <a:cs typeface="Inter"/>
              <a:sym typeface="Inter"/>
            </a:endParaRPr>
          </a:p>
        </p:txBody>
      </p:sp>
      <p:sp>
        <p:nvSpPr>
          <p:cNvPr id="1049" name="Google Shape;396;p125"/>
          <p:cNvSpPr txBox="1"/>
          <p:nvPr/>
        </p:nvSpPr>
        <p:spPr>
          <a:xfrm>
            <a:off x="419149" y="4450874"/>
            <a:ext cx="3615301" cy="5867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spcBef>
                <a:spcPts val="1200"/>
              </a:spcBef>
              <a:defRPr sz="1200">
                <a:solidFill>
                  <a:srgbClr val="EEEEEE"/>
                </a:solidFill>
                <a:latin typeface="Inter"/>
                <a:ea typeface="Inter"/>
                <a:cs typeface="Inter"/>
                <a:sym typeface="Inter"/>
              </a:defRPr>
            </a:pPr>
            <a:r>
              <a:t>Link bugs to flags and correlate metrics for streamlined troubleshooting with </a:t>
            </a:r>
            <a:r>
              <a:rPr b="1"/>
              <a:t>error monitoring and session replay</a:t>
            </a:r>
          </a:p>
        </p:txBody>
      </p:sp>
      <p:sp>
        <p:nvSpPr>
          <p:cNvPr id="1050" name="Google Shape;397;p125"/>
          <p:cNvSpPr txBox="1"/>
          <p:nvPr/>
        </p:nvSpPr>
        <p:spPr>
          <a:xfrm>
            <a:off x="419157" y="3672589"/>
            <a:ext cx="36735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EEEEEE"/>
                </a:solidFill>
                <a:latin typeface="Inter"/>
                <a:ea typeface="Inter"/>
                <a:cs typeface="Inter"/>
                <a:sym typeface="Inter"/>
              </a:defRPr>
            </a:pPr>
            <a:r>
              <a:t>Detect application issues and instantly recover with </a:t>
            </a:r>
            <a:r>
              <a:rPr b="1">
                <a:solidFill>
                  <a:srgbClr val="FFFFFF"/>
                </a:solidFill>
              </a:rPr>
              <a:t>auto-rollbacks</a:t>
            </a:r>
          </a:p>
        </p:txBody>
      </p:sp>
      <p:sp>
        <p:nvSpPr>
          <p:cNvPr id="1051" name="Google Shape;398;p125"/>
          <p:cNvSpPr txBox="1"/>
          <p:nvPr/>
        </p:nvSpPr>
        <p:spPr>
          <a:xfrm>
            <a:off x="419149" y="2133974"/>
            <a:ext cx="34407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spcBef>
                <a:spcPts val="1200"/>
              </a:spcBef>
              <a:defRPr b="1" sz="1200">
                <a:solidFill>
                  <a:srgbClr val="EEEEEE"/>
                </a:solidFill>
                <a:latin typeface="Inter"/>
                <a:ea typeface="Inter"/>
                <a:cs typeface="Inter"/>
                <a:sym typeface="Inter"/>
              </a:defRPr>
            </a:pPr>
            <a:r>
              <a:t>Progressively rollout </a:t>
            </a:r>
            <a:r>
              <a:rPr b="0"/>
              <a:t>changes and use </a:t>
            </a:r>
            <a:r>
              <a:t>multi-       dimensional targeting </a:t>
            </a:r>
            <a:r>
              <a:rPr b="0"/>
              <a:t>to minimize blast radius</a:t>
            </a:r>
          </a:p>
        </p:txBody>
      </p:sp>
      <p:sp>
        <p:nvSpPr>
          <p:cNvPr id="1052" name="Google Shape;399;p125"/>
          <p:cNvSpPr/>
          <p:nvPr/>
        </p:nvSpPr>
        <p:spPr>
          <a:xfrm>
            <a:off x="448249" y="2744453"/>
            <a:ext cx="3615301" cy="1"/>
          </a:xfrm>
          <a:prstGeom prst="line">
            <a:avLst/>
          </a:prstGeom>
          <a:ln>
            <a:solidFill>
              <a:srgbClr val="343434"/>
            </a:solidFill>
          </a:ln>
        </p:spPr>
        <p:txBody>
          <a:bodyPr lIns="0" tIns="0" rIns="0" bIns="0"/>
          <a:lstStyle/>
          <a:p>
            <a:pPr/>
          </a:p>
        </p:txBody>
      </p:sp>
      <p:sp>
        <p:nvSpPr>
          <p:cNvPr id="1053" name="Google Shape;400;p125"/>
          <p:cNvSpPr/>
          <p:nvPr/>
        </p:nvSpPr>
        <p:spPr>
          <a:xfrm>
            <a:off x="419149" y="3491012"/>
            <a:ext cx="3615301" cy="1"/>
          </a:xfrm>
          <a:prstGeom prst="line">
            <a:avLst/>
          </a:prstGeom>
          <a:ln>
            <a:solidFill>
              <a:srgbClr val="343434"/>
            </a:solidFill>
          </a:ln>
        </p:spPr>
        <p:txBody>
          <a:bodyPr lIns="0" tIns="0" rIns="0" bIns="0"/>
          <a:lstStyle/>
          <a:p>
            <a:pPr/>
          </a:p>
        </p:txBody>
      </p:sp>
      <p:sp>
        <p:nvSpPr>
          <p:cNvPr id="1054" name="Google Shape;401;p125"/>
          <p:cNvSpPr/>
          <p:nvPr/>
        </p:nvSpPr>
        <p:spPr>
          <a:xfrm>
            <a:off x="448249" y="4237604"/>
            <a:ext cx="3615301" cy="1"/>
          </a:xfrm>
          <a:prstGeom prst="line">
            <a:avLst/>
          </a:prstGeom>
          <a:ln>
            <a:solidFill>
              <a:srgbClr val="343434"/>
            </a:solidFill>
          </a:ln>
        </p:spPr>
        <p:txBody>
          <a:bodyPr lIns="0" tIns="0" rIns="0" bIns="0"/>
          <a:lstStyle/>
          <a:p>
            <a:pPr/>
          </a:p>
        </p:txBody>
      </p:sp>
      <p:sp>
        <p:nvSpPr>
          <p:cNvPr id="1055" name="Google Shape;402;p125"/>
          <p:cNvSpPr txBox="1"/>
          <p:nvPr/>
        </p:nvSpPr>
        <p:spPr>
          <a:xfrm>
            <a:off x="5302730" y="988576"/>
            <a:ext cx="3584400" cy="56512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sz="1200">
                <a:solidFill>
                  <a:srgbClr val="FFFFFF"/>
                </a:solidFill>
                <a:latin typeface="Inter"/>
                <a:ea typeface="Inter"/>
                <a:cs typeface="Inter"/>
                <a:sym typeface="Inter"/>
              </a:defRPr>
            </a:lvl1pPr>
          </a:lstStyle>
          <a:p>
            <a:pPr/>
            <a:r>
              <a:t>“Did we get ourselves out of nights and weekends? Largely, yes.” </a:t>
            </a:r>
          </a:p>
        </p:txBody>
      </p:sp>
      <p:pic>
        <p:nvPicPr>
          <p:cNvPr id="1056" name="Google Shape;403;p125" descr="Google Shape;403;p125"/>
          <p:cNvPicPr>
            <a:picLocks noChangeAspect="1"/>
          </p:cNvPicPr>
          <p:nvPr/>
        </p:nvPicPr>
        <p:blipFill>
          <a:blip r:embed="rId4">
            <a:extLst/>
          </a:blip>
          <a:stretch>
            <a:fillRect/>
          </a:stretch>
        </p:blipFill>
        <p:spPr>
          <a:xfrm>
            <a:off x="476225" y="277737"/>
            <a:ext cx="267925" cy="250876"/>
          </a:xfrm>
          <a:prstGeom prst="rect">
            <a:avLst/>
          </a:prstGeom>
          <a:ln w="12700">
            <a:miter lim="400000"/>
          </a:ln>
        </p:spPr>
      </p:pic>
      <p:sp>
        <p:nvSpPr>
          <p:cNvPr id="1057" name="Google Shape;404;p125"/>
          <p:cNvSpPr txBox="1"/>
          <p:nvPr/>
        </p:nvSpPr>
        <p:spPr>
          <a:xfrm>
            <a:off x="820774" y="218525"/>
            <a:ext cx="3000002" cy="360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chemeClr val="accent5"/>
                </a:solidFill>
                <a:latin typeface="Inter"/>
                <a:ea typeface="Inter"/>
                <a:cs typeface="Inter"/>
                <a:sym typeface="Inter"/>
              </a:defRPr>
            </a:lvl1pPr>
          </a:lstStyle>
          <a:p>
            <a:pPr/>
            <a:r>
              <a:t>G U A R D E D    R E L E A S E S</a:t>
            </a:r>
          </a:p>
        </p:txBody>
      </p:sp>
      <p:pic>
        <p:nvPicPr>
          <p:cNvPr id="1058" name="Google Shape;405;p125" descr="Google Shape;405;p125"/>
          <p:cNvPicPr>
            <a:picLocks noChangeAspect="0"/>
          </p:cNvPicPr>
          <p:nvPr/>
        </p:nvPicPr>
        <p:blipFill>
          <a:blip r:embed="rId5">
            <a:extLst/>
          </a:blip>
          <a:stretch>
            <a:fillRect/>
          </a:stretch>
        </p:blipFill>
        <p:spPr>
          <a:xfrm>
            <a:off x="4583400" y="2242599"/>
            <a:ext cx="4560600" cy="2894102"/>
          </a:xfrm>
          <a:prstGeom prst="rect">
            <a:avLst/>
          </a:prstGeom>
          <a:ln w="12700">
            <a:miter lim="400000"/>
          </a:ln>
          <a:effectLst>
            <a:outerShdw sx="100000" sy="100000" kx="0" ky="0" algn="b" rotWithShape="0" blurRad="203200" dist="114300" dir="4080000">
              <a:srgbClr val="000000">
                <a:alpha val="26000"/>
              </a:srgbClr>
            </a:outerShdw>
          </a:effectLst>
        </p:spPr>
      </p:pic>
      <p:pic>
        <p:nvPicPr>
          <p:cNvPr id="1059" name="Google Shape;406;p125" descr="Google Shape;406;p125"/>
          <p:cNvPicPr>
            <a:picLocks noChangeAspect="1"/>
          </p:cNvPicPr>
          <p:nvPr/>
        </p:nvPicPr>
        <p:blipFill>
          <a:blip r:embed="rId6">
            <a:extLst/>
          </a:blip>
          <a:stretch>
            <a:fillRect/>
          </a:stretch>
        </p:blipFill>
        <p:spPr>
          <a:xfrm>
            <a:off x="5346024" y="432849"/>
            <a:ext cx="754317" cy="431100"/>
          </a:xfrm>
          <a:prstGeom prst="rect">
            <a:avLst/>
          </a:prstGeom>
          <a:ln w="12700">
            <a:miter lim="400000"/>
          </a:ln>
        </p:spPr>
      </p:pic>
      <p:sp>
        <p:nvSpPr>
          <p:cNvPr id="1060" name="Google Shape;407;p125"/>
          <p:cNvSpPr txBox="1"/>
          <p:nvPr/>
        </p:nvSpPr>
        <p:spPr>
          <a:xfrm>
            <a:off x="6290574" y="186936"/>
            <a:ext cx="2639702" cy="7276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b="1" sz="1100">
                <a:solidFill>
                  <a:srgbClr val="FFFFFF"/>
                </a:solidFill>
                <a:latin typeface="Inter"/>
                <a:ea typeface="Inter"/>
                <a:cs typeface="Inter"/>
                <a:sym typeface="Inter"/>
              </a:defRPr>
            </a:pPr>
            <a:r>
              <a:t>97% reduction</a:t>
            </a:r>
            <a:r>
              <a:rPr b="0">
                <a:latin typeface="Inter Medium"/>
                <a:ea typeface="Inter Medium"/>
                <a:cs typeface="Inter Medium"/>
                <a:sym typeface="Inter Medium"/>
              </a:rPr>
              <a:t> </a:t>
            </a:r>
            <a:r>
              <a:rPr b="0">
                <a:solidFill>
                  <a:srgbClr val="E6E6E6"/>
                </a:solidFill>
                <a:latin typeface="Inter Medium"/>
                <a:ea typeface="Inter Medium"/>
                <a:cs typeface="Inter Medium"/>
                <a:sym typeface="Inter Medium"/>
              </a:rPr>
              <a:t>in overnight and weekend releases and a </a:t>
            </a:r>
            <a:r>
              <a:t>300% increase</a:t>
            </a:r>
            <a:r>
              <a:rPr b="0">
                <a:solidFill>
                  <a:srgbClr val="EEEEEE"/>
                </a:solidFill>
                <a:latin typeface="Inter Medium"/>
                <a:ea typeface="Inter Medium"/>
                <a:cs typeface="Inter Medium"/>
                <a:sym typeface="Inter Medium"/>
              </a:rPr>
              <a:t> </a:t>
            </a:r>
            <a:r>
              <a:rPr b="0">
                <a:solidFill>
                  <a:srgbClr val="E6E6E6"/>
                </a:solidFill>
                <a:latin typeface="Inter Medium"/>
                <a:ea typeface="Inter Medium"/>
                <a:cs typeface="Inter Medium"/>
                <a:sym typeface="Inter Medium"/>
              </a:rPr>
              <a:t>in production deployments. </a:t>
            </a:r>
          </a:p>
        </p:txBody>
      </p:sp>
      <p:sp>
        <p:nvSpPr>
          <p:cNvPr id="1061" name="Google Shape;408;p125"/>
          <p:cNvSpPr txBox="1"/>
          <p:nvPr/>
        </p:nvSpPr>
        <p:spPr>
          <a:xfrm>
            <a:off x="5346024" y="1628537"/>
            <a:ext cx="30000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800">
                <a:solidFill>
                  <a:srgbClr val="CCCCCC"/>
                </a:solidFill>
                <a:latin typeface="Inter"/>
                <a:ea typeface="Inter"/>
                <a:cs typeface="Inter"/>
                <a:sym typeface="Inter"/>
              </a:defRPr>
            </a:lvl1pPr>
          </a:lstStyle>
          <a:p>
            <a:pPr/>
            <a:r>
              <a:t>Nathan Gray, Director of Digital Engineering Operations</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5" name="Google Shape;413;p126"/>
          <p:cNvSpPr/>
          <p:nvPr/>
        </p:nvSpPr>
        <p:spPr>
          <a:xfrm>
            <a:off x="5066024" y="-383825"/>
            <a:ext cx="4186501" cy="2402101"/>
          </a:xfrm>
          <a:prstGeom prst="roundRect">
            <a:avLst>
              <a:gd name="adj" fmla="val 8095"/>
            </a:avLst>
          </a:prstGeom>
          <a:ln>
            <a:solidFill>
              <a:srgbClr val="595959"/>
            </a:solidFill>
          </a:ln>
        </p:spPr>
        <p:txBody>
          <a:bodyPr lIns="0" tIns="0" rIns="0" bIns="0" anchor="ctr"/>
          <a:lstStyle/>
          <a:p>
            <a:pPr algn="ctr"/>
          </a:p>
        </p:txBody>
      </p:sp>
      <p:pic>
        <p:nvPicPr>
          <p:cNvPr id="1066" name="Google Shape;414;p126" descr="Google Shape;414;p126"/>
          <p:cNvPicPr>
            <a:picLocks noChangeAspect="1"/>
          </p:cNvPicPr>
          <p:nvPr/>
        </p:nvPicPr>
        <p:blipFill>
          <a:blip r:embed="rId3">
            <a:extLst/>
          </a:blip>
          <a:srcRect l="6940" t="0" r="6949" b="0"/>
          <a:stretch>
            <a:fillRect/>
          </a:stretch>
        </p:blipFill>
        <p:spPr>
          <a:xfrm>
            <a:off x="12099" y="6800"/>
            <a:ext cx="9119792" cy="5129902"/>
          </a:xfrm>
          <a:prstGeom prst="rect">
            <a:avLst/>
          </a:prstGeom>
          <a:ln w="12700">
            <a:miter lim="400000"/>
          </a:ln>
        </p:spPr>
      </p:pic>
      <p:pic>
        <p:nvPicPr>
          <p:cNvPr id="1067" name="Google Shape;415;p126" descr="Google Shape;415;p126"/>
          <p:cNvPicPr>
            <a:picLocks noChangeAspect="1"/>
          </p:cNvPicPr>
          <p:nvPr/>
        </p:nvPicPr>
        <p:blipFill>
          <a:blip r:embed="rId4">
            <a:extLst/>
          </a:blip>
          <a:stretch>
            <a:fillRect/>
          </a:stretch>
        </p:blipFill>
        <p:spPr>
          <a:xfrm>
            <a:off x="4646436" y="5897124"/>
            <a:ext cx="4379219" cy="3209601"/>
          </a:xfrm>
          <a:prstGeom prst="rect">
            <a:avLst/>
          </a:prstGeom>
          <a:ln w="12700">
            <a:miter lim="400000"/>
          </a:ln>
        </p:spPr>
      </p:pic>
      <p:grpSp>
        <p:nvGrpSpPr>
          <p:cNvPr id="1070" name="Google Shape;416;p126"/>
          <p:cNvGrpSpPr/>
          <p:nvPr/>
        </p:nvGrpSpPr>
        <p:grpSpPr>
          <a:xfrm>
            <a:off x="7016725" y="5604478"/>
            <a:ext cx="2513914" cy="3250314"/>
            <a:chOff x="0" y="0"/>
            <a:chExt cx="2513913" cy="3250313"/>
          </a:xfrm>
        </p:grpSpPr>
        <p:sp>
          <p:nvSpPr>
            <p:cNvPr id="1068" name="Google Shape;417;p126"/>
            <p:cNvSpPr/>
            <p:nvPr/>
          </p:nvSpPr>
          <p:spPr>
            <a:xfrm>
              <a:off x="-1" y="-1"/>
              <a:ext cx="2513915" cy="3250315"/>
            </a:xfrm>
            <a:prstGeom prst="rect">
              <a:avLst/>
            </a:prstGeom>
            <a:solidFill>
              <a:srgbClr val="FFFFFF"/>
            </a:solidFill>
            <a:ln w="12700" cap="flat">
              <a:noFill/>
              <a:miter lim="400000"/>
            </a:ln>
            <a:effectLst>
              <a:outerShdw sx="100000" sy="100000" kx="0" ky="0" algn="b" rotWithShape="0" blurRad="304800" dist="228600" dir="5400000">
                <a:srgbClr val="000000">
                  <a:alpha val="10000"/>
                </a:srgbClr>
              </a:outerShdw>
            </a:effectLst>
          </p:spPr>
          <p:txBody>
            <a:bodyPr wrap="square" lIns="0" tIns="0" rIns="0" bIns="0" numCol="1" anchor="ctr">
              <a:noAutofit/>
            </a:bodyPr>
            <a:lstStyle/>
            <a:p>
              <a:pPr algn="ctr"/>
            </a:p>
          </p:txBody>
        </p:sp>
        <p:pic>
          <p:nvPicPr>
            <p:cNvPr id="1069" name="Google Shape;418;p126" descr="Google Shape;418;p126"/>
            <p:cNvPicPr>
              <a:picLocks noChangeAspect="1"/>
            </p:cNvPicPr>
            <p:nvPr/>
          </p:nvPicPr>
          <p:blipFill>
            <a:blip r:embed="rId5">
              <a:extLst/>
            </a:blip>
            <a:srcRect l="0" t="0" r="41152" b="0"/>
            <a:stretch>
              <a:fillRect/>
            </a:stretch>
          </p:blipFill>
          <p:spPr>
            <a:xfrm>
              <a:off x="72041" y="143503"/>
              <a:ext cx="2429005" cy="3060785"/>
            </a:xfrm>
            <a:prstGeom prst="rect">
              <a:avLst/>
            </a:prstGeom>
            <a:ln w="12700" cap="flat">
              <a:noFill/>
              <a:miter lim="400000"/>
            </a:ln>
            <a:effectLst>
              <a:outerShdw sx="100000" sy="100000" kx="0" ky="0" algn="b" rotWithShape="0" blurRad="304800" dist="228600" dir="5400000">
                <a:srgbClr val="000000">
                  <a:alpha val="10000"/>
                </a:srgbClr>
              </a:outerShdw>
            </a:effectLst>
          </p:spPr>
        </p:pic>
      </p:grpSp>
      <p:sp>
        <p:nvSpPr>
          <p:cNvPr id="1071" name="Google Shape;419;p126"/>
          <p:cNvSpPr txBox="1"/>
          <p:nvPr/>
        </p:nvSpPr>
        <p:spPr>
          <a:xfrm>
            <a:off x="850024" y="288199"/>
            <a:ext cx="30000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rgbClr val="C277F7"/>
                </a:solidFill>
                <a:latin typeface="Inter"/>
                <a:ea typeface="Inter"/>
                <a:cs typeface="Inter"/>
                <a:sym typeface="Inter"/>
              </a:defRPr>
            </a:lvl1pPr>
          </a:lstStyle>
          <a:p>
            <a:pPr/>
            <a:r>
              <a:t>A I   C O N F I G U R A T I O N S </a:t>
            </a:r>
          </a:p>
        </p:txBody>
      </p:sp>
      <p:pic>
        <p:nvPicPr>
          <p:cNvPr id="1072" name="Google Shape;420;p126" descr="Google Shape;420;p126"/>
          <p:cNvPicPr>
            <a:picLocks noChangeAspect="1"/>
          </p:cNvPicPr>
          <p:nvPr/>
        </p:nvPicPr>
        <p:blipFill>
          <a:blip r:embed="rId6">
            <a:extLst/>
          </a:blip>
          <a:stretch>
            <a:fillRect/>
          </a:stretch>
        </p:blipFill>
        <p:spPr>
          <a:xfrm>
            <a:off x="474199" y="310849"/>
            <a:ext cx="286506" cy="257476"/>
          </a:xfrm>
          <a:prstGeom prst="rect">
            <a:avLst/>
          </a:prstGeom>
          <a:ln w="12700">
            <a:miter lim="400000"/>
          </a:ln>
        </p:spPr>
      </p:pic>
      <p:sp>
        <p:nvSpPr>
          <p:cNvPr id="1073" name="Google Shape;421;p126"/>
          <p:cNvSpPr txBox="1"/>
          <p:nvPr/>
        </p:nvSpPr>
        <p:spPr>
          <a:xfrm>
            <a:off x="444425" y="886725"/>
            <a:ext cx="3811200"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000">
                <a:solidFill>
                  <a:srgbClr val="FFFFFF"/>
                </a:solidFill>
                <a:latin typeface="Inter SemiBold"/>
                <a:ea typeface="Inter SemiBold"/>
                <a:cs typeface="Inter SemiBold"/>
                <a:sym typeface="Inter SemiBold"/>
              </a:defRPr>
            </a:lvl1pPr>
          </a:lstStyle>
          <a:p>
            <a:pPr/>
            <a:r>
              <a:t>Accelerate AI </a:t>
            </a:r>
          </a:p>
        </p:txBody>
      </p:sp>
      <p:sp>
        <p:nvSpPr>
          <p:cNvPr id="1074" name="Google Shape;422;p126"/>
          <p:cNvSpPr txBox="1"/>
          <p:nvPr/>
        </p:nvSpPr>
        <p:spPr>
          <a:xfrm>
            <a:off x="476224" y="2676000"/>
            <a:ext cx="3604202" cy="7912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b="1" sz="1200">
                <a:solidFill>
                  <a:srgbClr val="EEEEEE"/>
                </a:solidFill>
                <a:latin typeface="Inter"/>
                <a:ea typeface="Inter"/>
                <a:cs typeface="Inter"/>
                <a:sym typeface="Inter"/>
              </a:defRPr>
            </a:pPr>
            <a:r>
              <a:t>Monitor key AI metrics and</a:t>
            </a:r>
            <a:r>
              <a:rPr b="0"/>
              <a:t> </a:t>
            </a:r>
            <a:r>
              <a:t>fall back</a:t>
            </a:r>
            <a:r>
              <a:rPr b="0"/>
              <a:t> to a safe model configuration if performance degrades</a:t>
            </a:r>
          </a:p>
          <a:p>
            <a:pPr>
              <a:lnSpc>
                <a:spcPct val="115000"/>
              </a:lnSpc>
            </a:pPr>
            <a:endParaRPr sz="1200">
              <a:solidFill>
                <a:srgbClr val="EEEEEE"/>
              </a:solidFill>
              <a:latin typeface="Inter"/>
              <a:ea typeface="Inter"/>
              <a:cs typeface="Inter"/>
              <a:sym typeface="Inter"/>
            </a:endParaRPr>
          </a:p>
        </p:txBody>
      </p:sp>
      <p:sp>
        <p:nvSpPr>
          <p:cNvPr id="1075" name="Google Shape;423;p126"/>
          <p:cNvSpPr txBox="1"/>
          <p:nvPr/>
        </p:nvSpPr>
        <p:spPr>
          <a:xfrm>
            <a:off x="476224" y="1892612"/>
            <a:ext cx="34464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EEEEEE"/>
                </a:solidFill>
                <a:latin typeface="Inter"/>
                <a:ea typeface="Inter"/>
                <a:cs typeface="Inter"/>
                <a:sym typeface="Inter"/>
              </a:defRPr>
            </a:pPr>
            <a:r>
              <a:t>Rapidly </a:t>
            </a:r>
            <a:r>
              <a:rPr b="1">
                <a:solidFill>
                  <a:srgbClr val="FFFFFF"/>
                </a:solidFill>
              </a:rPr>
              <a:t>iterate on prompt and model configurations </a:t>
            </a:r>
            <a:r>
              <a:t>at runtime and rollback instantly</a:t>
            </a:r>
          </a:p>
        </p:txBody>
      </p:sp>
      <p:sp>
        <p:nvSpPr>
          <p:cNvPr id="1076" name="Google Shape;424;p126"/>
          <p:cNvSpPr txBox="1"/>
          <p:nvPr/>
        </p:nvSpPr>
        <p:spPr>
          <a:xfrm>
            <a:off x="476224" y="3459388"/>
            <a:ext cx="33498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b="1" sz="1200">
                <a:solidFill>
                  <a:srgbClr val="FFFFFF"/>
                </a:solidFill>
                <a:latin typeface="Inter"/>
                <a:ea typeface="Inter"/>
                <a:cs typeface="Inter"/>
                <a:sym typeface="Inter"/>
              </a:defRPr>
            </a:pPr>
            <a:r>
              <a:t>Target specific audiences</a:t>
            </a:r>
            <a:r>
              <a:rPr b="0">
                <a:solidFill>
                  <a:srgbClr val="EEEEEE"/>
                </a:solidFill>
              </a:rPr>
              <a:t> with new releases and customized experiences</a:t>
            </a:r>
          </a:p>
        </p:txBody>
      </p:sp>
      <p:sp>
        <p:nvSpPr>
          <p:cNvPr id="1077" name="Google Shape;425;p126"/>
          <p:cNvSpPr txBox="1"/>
          <p:nvPr/>
        </p:nvSpPr>
        <p:spPr>
          <a:xfrm>
            <a:off x="476224" y="4208874"/>
            <a:ext cx="3349802" cy="5867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FFFFFF"/>
                </a:solidFill>
                <a:latin typeface="Inter"/>
                <a:ea typeface="Inter"/>
                <a:cs typeface="Inter"/>
                <a:sym typeface="Inter"/>
              </a:defRPr>
            </a:pPr>
            <a:r>
              <a:t>Optimize performance and business impact by </a:t>
            </a:r>
            <a:r>
              <a:rPr b="1"/>
              <a:t>experimenting</a:t>
            </a:r>
            <a:r>
              <a:t> to find the right model and prompt combinations</a:t>
            </a:r>
          </a:p>
        </p:txBody>
      </p:sp>
      <p:sp>
        <p:nvSpPr>
          <p:cNvPr id="1078" name="Google Shape;426;p126"/>
          <p:cNvSpPr/>
          <p:nvPr/>
        </p:nvSpPr>
        <p:spPr>
          <a:xfrm>
            <a:off x="476224" y="2499855"/>
            <a:ext cx="3604201" cy="1"/>
          </a:xfrm>
          <a:prstGeom prst="line">
            <a:avLst/>
          </a:prstGeom>
          <a:ln>
            <a:solidFill>
              <a:srgbClr val="343434"/>
            </a:solidFill>
          </a:ln>
        </p:spPr>
        <p:txBody>
          <a:bodyPr lIns="0" tIns="0" rIns="0" bIns="0"/>
          <a:lstStyle/>
          <a:p>
            <a:pPr/>
          </a:p>
        </p:txBody>
      </p:sp>
      <p:sp>
        <p:nvSpPr>
          <p:cNvPr id="1079" name="Google Shape;427;p126"/>
          <p:cNvSpPr/>
          <p:nvPr/>
        </p:nvSpPr>
        <p:spPr>
          <a:xfrm>
            <a:off x="476224" y="3283244"/>
            <a:ext cx="3604201" cy="1"/>
          </a:xfrm>
          <a:prstGeom prst="line">
            <a:avLst/>
          </a:prstGeom>
          <a:ln>
            <a:solidFill>
              <a:srgbClr val="343434"/>
            </a:solidFill>
          </a:ln>
        </p:spPr>
        <p:txBody>
          <a:bodyPr lIns="0" tIns="0" rIns="0" bIns="0"/>
          <a:lstStyle/>
          <a:p>
            <a:pPr/>
          </a:p>
        </p:txBody>
      </p:sp>
      <p:sp>
        <p:nvSpPr>
          <p:cNvPr id="1080" name="Google Shape;428;p126"/>
          <p:cNvSpPr/>
          <p:nvPr/>
        </p:nvSpPr>
        <p:spPr>
          <a:xfrm>
            <a:off x="476224" y="4032730"/>
            <a:ext cx="3604201" cy="1"/>
          </a:xfrm>
          <a:prstGeom prst="line">
            <a:avLst/>
          </a:prstGeom>
          <a:ln>
            <a:solidFill>
              <a:srgbClr val="343434"/>
            </a:solidFill>
          </a:ln>
        </p:spPr>
        <p:txBody>
          <a:bodyPr lIns="0" tIns="0" rIns="0" bIns="0"/>
          <a:lstStyle/>
          <a:p>
            <a:pPr/>
          </a:p>
        </p:txBody>
      </p:sp>
      <p:sp>
        <p:nvSpPr>
          <p:cNvPr id="1081" name="Google Shape;429;p126"/>
          <p:cNvSpPr txBox="1"/>
          <p:nvPr/>
        </p:nvSpPr>
        <p:spPr>
          <a:xfrm>
            <a:off x="5384300" y="600650"/>
            <a:ext cx="3546300" cy="91754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sz="1100">
                <a:solidFill>
                  <a:srgbClr val="EEEEEE"/>
                </a:solidFill>
                <a:latin typeface="Inter"/>
                <a:ea typeface="Inter"/>
                <a:cs typeface="Inter"/>
                <a:sym typeface="Inter"/>
              </a:defRPr>
            </a:lvl1pPr>
          </a:lstStyle>
          <a:p>
            <a:pPr/>
            <a:r>
              <a:t>“LaunchDarkly really helps us streamline and react really fast. So I think it’s providing us a scalable solution to test many models at the same time with relative ease, and then reduce the time to deploy."</a:t>
            </a:r>
          </a:p>
        </p:txBody>
      </p:sp>
      <p:sp>
        <p:nvSpPr>
          <p:cNvPr id="1082" name="Google Shape;430;p126"/>
          <p:cNvSpPr txBox="1"/>
          <p:nvPr/>
        </p:nvSpPr>
        <p:spPr>
          <a:xfrm>
            <a:off x="5412799" y="1571075"/>
            <a:ext cx="27633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800">
                <a:solidFill>
                  <a:srgbClr val="CCCCCC"/>
                </a:solidFill>
                <a:latin typeface="Inter"/>
                <a:ea typeface="Inter"/>
                <a:cs typeface="Inter"/>
                <a:sym typeface="Inter"/>
              </a:defRPr>
            </a:lvl1pPr>
          </a:lstStyle>
          <a:p>
            <a:pPr/>
            <a:r>
              <a:t>Scott Gainous, Vice President of Engineering</a:t>
            </a:r>
          </a:p>
        </p:txBody>
      </p:sp>
      <p:pic>
        <p:nvPicPr>
          <p:cNvPr id="1083" name="Google Shape;431;p126" descr="Google Shape;431;p126"/>
          <p:cNvPicPr>
            <a:picLocks noChangeAspect="1"/>
          </p:cNvPicPr>
          <p:nvPr/>
        </p:nvPicPr>
        <p:blipFill>
          <a:blip r:embed="rId7">
            <a:extLst/>
          </a:blip>
          <a:srcRect l="0" t="1550" r="0" b="1540"/>
          <a:stretch>
            <a:fillRect/>
          </a:stretch>
        </p:blipFill>
        <p:spPr>
          <a:xfrm>
            <a:off x="5412797" y="199021"/>
            <a:ext cx="1056153" cy="369302"/>
          </a:xfrm>
          <a:prstGeom prst="rect">
            <a:avLst/>
          </a:prstGeom>
          <a:ln w="12700">
            <a:miter lim="400000"/>
          </a:ln>
        </p:spPr>
      </p:pic>
      <p:pic>
        <p:nvPicPr>
          <p:cNvPr id="1084" name="Google Shape;432;p126" descr="Google Shape;432;p126"/>
          <p:cNvPicPr>
            <a:picLocks noChangeAspect="0"/>
          </p:cNvPicPr>
          <p:nvPr/>
        </p:nvPicPr>
        <p:blipFill>
          <a:blip r:embed="rId8">
            <a:extLst/>
          </a:blip>
          <a:stretch>
            <a:fillRect/>
          </a:stretch>
        </p:blipFill>
        <p:spPr>
          <a:xfrm>
            <a:off x="4593025" y="2242599"/>
            <a:ext cx="4560600" cy="2894102"/>
          </a:xfrm>
          <a:prstGeom prst="rect">
            <a:avLst/>
          </a:prstGeom>
          <a:ln w="12700">
            <a:miter lim="400000"/>
          </a:ln>
          <a:effectLst>
            <a:outerShdw sx="100000" sy="100000" kx="0" ky="0" algn="b" rotWithShape="0" blurRad="203200" dist="114300" dir="4080000">
              <a:srgbClr val="000000">
                <a:alpha val="26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8" name="Google Shape;437;p127"/>
          <p:cNvSpPr/>
          <p:nvPr/>
        </p:nvSpPr>
        <p:spPr>
          <a:xfrm>
            <a:off x="5066024" y="-383825"/>
            <a:ext cx="4186501" cy="2402101"/>
          </a:xfrm>
          <a:prstGeom prst="roundRect">
            <a:avLst>
              <a:gd name="adj" fmla="val 8095"/>
            </a:avLst>
          </a:prstGeom>
          <a:ln>
            <a:solidFill>
              <a:srgbClr val="595959"/>
            </a:solidFill>
          </a:ln>
        </p:spPr>
        <p:txBody>
          <a:bodyPr lIns="0" tIns="0" rIns="0" bIns="0" anchor="ctr"/>
          <a:lstStyle/>
          <a:p>
            <a:pPr algn="ctr"/>
          </a:p>
        </p:txBody>
      </p:sp>
      <p:pic>
        <p:nvPicPr>
          <p:cNvPr id="1089" name="Google Shape;438;p127" descr="Google Shape;438;p127"/>
          <p:cNvPicPr>
            <a:picLocks noChangeAspect="1"/>
          </p:cNvPicPr>
          <p:nvPr/>
        </p:nvPicPr>
        <p:blipFill>
          <a:blip r:embed="rId3">
            <a:extLst/>
          </a:blip>
          <a:srcRect l="4787" t="0" r="9101" b="21099"/>
          <a:stretch>
            <a:fillRect/>
          </a:stretch>
        </p:blipFill>
        <p:spPr>
          <a:xfrm>
            <a:off x="12099" y="1089199"/>
            <a:ext cx="9119792" cy="4047502"/>
          </a:xfrm>
          <a:prstGeom prst="rect">
            <a:avLst/>
          </a:prstGeom>
          <a:ln w="12700">
            <a:miter lim="400000"/>
          </a:ln>
        </p:spPr>
      </p:pic>
      <p:sp>
        <p:nvSpPr>
          <p:cNvPr id="1090" name="Google Shape;439;p127"/>
          <p:cNvSpPr txBox="1"/>
          <p:nvPr/>
        </p:nvSpPr>
        <p:spPr>
          <a:xfrm>
            <a:off x="466849" y="3652899"/>
            <a:ext cx="39984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EEEEEE"/>
                </a:solidFill>
                <a:latin typeface="Inter"/>
                <a:ea typeface="Inter"/>
                <a:cs typeface="Inter"/>
                <a:sym typeface="Inter"/>
              </a:defRPr>
            </a:pPr>
            <a:r>
              <a:t>Design experiments with a </a:t>
            </a:r>
            <a:r>
              <a:rPr b="1"/>
              <a:t>statistically rigorous </a:t>
            </a:r>
            <a:endParaRPr b="1"/>
          </a:p>
          <a:p>
            <a:pPr>
              <a:lnSpc>
                <a:spcPct val="115000"/>
              </a:lnSpc>
              <a:defRPr b="1" sz="1200">
                <a:solidFill>
                  <a:srgbClr val="EEEEEE"/>
                </a:solidFill>
                <a:latin typeface="Inter"/>
                <a:ea typeface="Inter"/>
                <a:cs typeface="Inter"/>
                <a:sym typeface="Inter"/>
              </a:defRPr>
            </a:pPr>
            <a:r>
              <a:t>toolkit</a:t>
            </a:r>
            <a:r>
              <a:rPr b="0"/>
              <a:t> to ensure trustworthy, actionable results</a:t>
            </a:r>
          </a:p>
        </p:txBody>
      </p:sp>
      <p:sp>
        <p:nvSpPr>
          <p:cNvPr id="1091" name="Google Shape;440;p127"/>
          <p:cNvSpPr txBox="1"/>
          <p:nvPr/>
        </p:nvSpPr>
        <p:spPr>
          <a:xfrm>
            <a:off x="466849" y="2922399"/>
            <a:ext cx="39426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EEEEEE"/>
                </a:solidFill>
                <a:latin typeface="Inter"/>
                <a:ea typeface="Inter"/>
                <a:cs typeface="Inter"/>
                <a:sym typeface="Inter"/>
              </a:defRPr>
            </a:pPr>
            <a:r>
              <a:t>Empower all stakeholders to make informed </a:t>
            </a:r>
          </a:p>
          <a:p>
            <a:pPr>
              <a:lnSpc>
                <a:spcPct val="115000"/>
              </a:lnSpc>
              <a:defRPr sz="1200">
                <a:solidFill>
                  <a:srgbClr val="EEEEEE"/>
                </a:solidFill>
                <a:latin typeface="Inter"/>
                <a:ea typeface="Inter"/>
                <a:cs typeface="Inter"/>
                <a:sym typeface="Inter"/>
              </a:defRPr>
            </a:pPr>
            <a:r>
              <a:t>decisions with </a:t>
            </a:r>
            <a:r>
              <a:rPr b="1"/>
              <a:t>experiment results and analysis</a:t>
            </a:r>
            <a:r>
              <a:t> </a:t>
            </a:r>
          </a:p>
        </p:txBody>
      </p:sp>
      <p:sp>
        <p:nvSpPr>
          <p:cNvPr id="1092" name="Google Shape;441;p127"/>
          <p:cNvSpPr txBox="1"/>
          <p:nvPr/>
        </p:nvSpPr>
        <p:spPr>
          <a:xfrm>
            <a:off x="466849" y="2178499"/>
            <a:ext cx="38904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FFFFFF"/>
                </a:solidFill>
                <a:latin typeface="Inter"/>
                <a:ea typeface="Inter"/>
                <a:cs typeface="Inter"/>
                <a:sym typeface="Inter"/>
              </a:defRPr>
            </a:pPr>
            <a:r>
              <a:t>Enable engineering teams to seamlessly build and </a:t>
            </a:r>
          </a:p>
          <a:p>
            <a:pPr>
              <a:lnSpc>
                <a:spcPct val="115000"/>
              </a:lnSpc>
              <a:defRPr b="1" sz="1200">
                <a:solidFill>
                  <a:srgbClr val="FFFFFF"/>
                </a:solidFill>
                <a:latin typeface="Inter"/>
                <a:ea typeface="Inter"/>
                <a:cs typeface="Inter"/>
                <a:sym typeface="Inter"/>
              </a:defRPr>
            </a:pPr>
            <a:r>
              <a:t>attach experiments to any feature, model, or prompt</a:t>
            </a:r>
          </a:p>
        </p:txBody>
      </p:sp>
      <p:sp>
        <p:nvSpPr>
          <p:cNvPr id="1093" name="Google Shape;442;p127"/>
          <p:cNvSpPr txBox="1"/>
          <p:nvPr/>
        </p:nvSpPr>
        <p:spPr>
          <a:xfrm>
            <a:off x="466849" y="4423400"/>
            <a:ext cx="36039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FFFFFF"/>
                </a:solidFill>
                <a:latin typeface="Inter"/>
                <a:ea typeface="Inter"/>
                <a:cs typeface="Inter"/>
                <a:sym typeface="Inter"/>
              </a:defRPr>
            </a:pPr>
            <a:r>
              <a:t>Gain richer, more holistic insights</a:t>
            </a:r>
            <a:r>
              <a:rPr b="1"/>
              <a:t> </a:t>
            </a:r>
            <a:r>
              <a:t>with </a:t>
            </a:r>
            <a:r>
              <a:rPr b="1"/>
              <a:t>warehouse native experimentation and product analytics</a:t>
            </a:r>
          </a:p>
        </p:txBody>
      </p:sp>
      <p:sp>
        <p:nvSpPr>
          <p:cNvPr id="1094" name="Google Shape;443;p127"/>
          <p:cNvSpPr/>
          <p:nvPr/>
        </p:nvSpPr>
        <p:spPr>
          <a:xfrm>
            <a:off x="466849" y="2760549"/>
            <a:ext cx="3661201" cy="1"/>
          </a:xfrm>
          <a:prstGeom prst="line">
            <a:avLst/>
          </a:prstGeom>
          <a:ln>
            <a:solidFill>
              <a:srgbClr val="343434"/>
            </a:solidFill>
          </a:ln>
        </p:spPr>
        <p:txBody>
          <a:bodyPr lIns="0" tIns="0" rIns="0" bIns="0"/>
          <a:lstStyle/>
          <a:p>
            <a:pPr/>
          </a:p>
        </p:txBody>
      </p:sp>
      <p:sp>
        <p:nvSpPr>
          <p:cNvPr id="1095" name="Google Shape;444;p127"/>
          <p:cNvSpPr/>
          <p:nvPr/>
        </p:nvSpPr>
        <p:spPr>
          <a:xfrm>
            <a:off x="466849" y="3499549"/>
            <a:ext cx="3661201" cy="1"/>
          </a:xfrm>
          <a:prstGeom prst="line">
            <a:avLst/>
          </a:prstGeom>
          <a:ln>
            <a:solidFill>
              <a:srgbClr val="343434"/>
            </a:solidFill>
          </a:ln>
        </p:spPr>
        <p:txBody>
          <a:bodyPr lIns="0" tIns="0" rIns="0" bIns="0"/>
          <a:lstStyle/>
          <a:p>
            <a:pPr/>
          </a:p>
        </p:txBody>
      </p:sp>
      <p:sp>
        <p:nvSpPr>
          <p:cNvPr id="1096" name="Google Shape;445;p127"/>
          <p:cNvSpPr/>
          <p:nvPr/>
        </p:nvSpPr>
        <p:spPr>
          <a:xfrm>
            <a:off x="466849" y="4238549"/>
            <a:ext cx="3661201" cy="1"/>
          </a:xfrm>
          <a:prstGeom prst="line">
            <a:avLst/>
          </a:prstGeom>
          <a:ln>
            <a:solidFill>
              <a:srgbClr val="343434"/>
            </a:solidFill>
          </a:ln>
        </p:spPr>
        <p:txBody>
          <a:bodyPr lIns="0" tIns="0" rIns="0" bIns="0"/>
          <a:lstStyle/>
          <a:p>
            <a:pPr/>
          </a:p>
        </p:txBody>
      </p:sp>
      <p:sp>
        <p:nvSpPr>
          <p:cNvPr id="1097" name="Google Shape;446;p127"/>
          <p:cNvSpPr txBox="1"/>
          <p:nvPr/>
        </p:nvSpPr>
        <p:spPr>
          <a:xfrm>
            <a:off x="711600" y="310849"/>
            <a:ext cx="30000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chemeClr val="accent6"/>
                </a:solidFill>
                <a:latin typeface="Inter"/>
                <a:ea typeface="Inter"/>
                <a:cs typeface="Inter"/>
                <a:sym typeface="Inter"/>
              </a:defRPr>
            </a:lvl1pPr>
          </a:lstStyle>
          <a:p>
            <a:pPr/>
            <a:r>
              <a:t> E X P E R I M E N T A T I O N </a:t>
            </a:r>
          </a:p>
        </p:txBody>
      </p:sp>
      <p:pic>
        <p:nvPicPr>
          <p:cNvPr id="1098" name="Google Shape;447;p127" descr="Google Shape;447;p127"/>
          <p:cNvPicPr>
            <a:picLocks noChangeAspect="1"/>
          </p:cNvPicPr>
          <p:nvPr/>
        </p:nvPicPr>
        <p:blipFill>
          <a:blip r:embed="rId4">
            <a:extLst/>
          </a:blip>
          <a:stretch>
            <a:fillRect/>
          </a:stretch>
        </p:blipFill>
        <p:spPr>
          <a:xfrm>
            <a:off x="466849" y="335490"/>
            <a:ext cx="200101" cy="276715"/>
          </a:xfrm>
          <a:prstGeom prst="rect">
            <a:avLst/>
          </a:prstGeom>
          <a:ln w="12700">
            <a:miter lim="400000"/>
          </a:ln>
        </p:spPr>
      </p:pic>
      <p:sp>
        <p:nvSpPr>
          <p:cNvPr id="1099" name="Google Shape;448;p127"/>
          <p:cNvSpPr txBox="1"/>
          <p:nvPr/>
        </p:nvSpPr>
        <p:spPr>
          <a:xfrm>
            <a:off x="5379249" y="588850"/>
            <a:ext cx="3486301" cy="97406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200">
                <a:solidFill>
                  <a:srgbClr val="EEEEEE"/>
                </a:solidFill>
                <a:latin typeface="Inter"/>
                <a:ea typeface="Inter"/>
                <a:cs typeface="Inter"/>
                <a:sym typeface="Inter"/>
              </a:defRPr>
            </a:pPr>
            <a:r>
              <a:t>“The ability to target experiments and analyze results efficiently has been a game-changer</a:t>
            </a:r>
            <a:br/>
            <a:r>
              <a:t>for us. It’s enabled us to run more tests and gain actionable insights much faster."</a:t>
            </a:r>
          </a:p>
        </p:txBody>
      </p:sp>
      <p:sp>
        <p:nvSpPr>
          <p:cNvPr id="1100" name="Google Shape;449;p127"/>
          <p:cNvSpPr txBox="1"/>
          <p:nvPr/>
        </p:nvSpPr>
        <p:spPr>
          <a:xfrm>
            <a:off x="5410210" y="1595350"/>
            <a:ext cx="33855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800">
                <a:solidFill>
                  <a:srgbClr val="CCCCCC"/>
                </a:solidFill>
                <a:latin typeface="Inter"/>
                <a:ea typeface="Inter"/>
                <a:cs typeface="Inter"/>
                <a:sym typeface="Inter"/>
              </a:defRPr>
            </a:lvl1pPr>
          </a:lstStyle>
          <a:p>
            <a:pPr/>
            <a:r>
              <a:t>Riley Duncan, Data Analyst</a:t>
            </a:r>
          </a:p>
        </p:txBody>
      </p:sp>
      <p:sp>
        <p:nvSpPr>
          <p:cNvPr id="1101" name="Google Shape;450;p127"/>
          <p:cNvSpPr txBox="1"/>
          <p:nvPr/>
        </p:nvSpPr>
        <p:spPr>
          <a:xfrm>
            <a:off x="435250" y="791275"/>
            <a:ext cx="3811200" cy="863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800">
                <a:solidFill>
                  <a:srgbClr val="FFFFFF"/>
                </a:solidFill>
                <a:latin typeface="Inter SemiBold"/>
                <a:ea typeface="Inter SemiBold"/>
                <a:cs typeface="Inter SemiBold"/>
                <a:sym typeface="Inter SemiBold"/>
              </a:defRPr>
            </a:lvl1pPr>
          </a:lstStyle>
          <a:p>
            <a:pPr/>
            <a:r>
              <a:t>Remove barriers to experimentation</a:t>
            </a:r>
          </a:p>
        </p:txBody>
      </p:sp>
      <p:sp>
        <p:nvSpPr>
          <p:cNvPr id="1102" name="Google Shape;451;p127"/>
          <p:cNvSpPr txBox="1"/>
          <p:nvPr/>
        </p:nvSpPr>
        <p:spPr>
          <a:xfrm>
            <a:off x="2044349" y="5604900"/>
            <a:ext cx="3580502" cy="5867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EEEEEE"/>
                </a:solidFill>
                <a:latin typeface="Inter"/>
                <a:ea typeface="Inter"/>
                <a:cs typeface="Inter"/>
                <a:sym typeface="Inter"/>
              </a:defRPr>
            </a:pPr>
            <a:r>
              <a:t>Easily conduct real-time </a:t>
            </a:r>
            <a:r>
              <a:rPr b="1">
                <a:solidFill>
                  <a:srgbClr val="FFFFFF"/>
                </a:solidFill>
              </a:rPr>
              <a:t>experiments</a:t>
            </a:r>
            <a:r>
              <a:t> with results your PM, Eng, Data teams trust</a:t>
            </a:r>
          </a:p>
        </p:txBody>
      </p:sp>
      <p:sp>
        <p:nvSpPr>
          <p:cNvPr id="1103" name="Google Shape;452;p127"/>
          <p:cNvSpPr txBox="1"/>
          <p:nvPr/>
        </p:nvSpPr>
        <p:spPr>
          <a:xfrm>
            <a:off x="2044350" y="6286188"/>
            <a:ext cx="3274500"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EEEEEE"/>
                </a:solidFill>
                <a:latin typeface="Inter"/>
                <a:ea typeface="Inter"/>
                <a:cs typeface="Inter"/>
                <a:sym typeface="Inter"/>
              </a:defRPr>
            </a:pPr>
            <a:r>
              <a:t>Enable </a:t>
            </a:r>
            <a:r>
              <a:rPr b="1">
                <a:solidFill>
                  <a:srgbClr val="FFFFFF"/>
                </a:solidFill>
              </a:rPr>
              <a:t>personalization</a:t>
            </a:r>
            <a:r>
              <a:t> with advanced, granular targeting</a:t>
            </a:r>
          </a:p>
        </p:txBody>
      </p:sp>
      <p:sp>
        <p:nvSpPr>
          <p:cNvPr id="1104" name="Google Shape;453;p127"/>
          <p:cNvSpPr txBox="1"/>
          <p:nvPr/>
        </p:nvSpPr>
        <p:spPr>
          <a:xfrm>
            <a:off x="1854625" y="7145800"/>
            <a:ext cx="2738400"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b="1" sz="1200">
                <a:solidFill>
                  <a:srgbClr val="FFFFFF"/>
                </a:solidFill>
                <a:latin typeface="Inter"/>
                <a:ea typeface="Inter"/>
                <a:cs typeface="Inter"/>
                <a:sym typeface="Inter"/>
              </a:defRPr>
            </a:pPr>
            <a:r>
              <a:t>Ship winning feature variations</a:t>
            </a:r>
            <a:r>
              <a:rPr b="0">
                <a:solidFill>
                  <a:srgbClr val="EEEEEE"/>
                </a:solidFill>
              </a:rPr>
              <a:t> in real-time without code changes</a:t>
            </a:r>
          </a:p>
        </p:txBody>
      </p:sp>
      <p:pic>
        <p:nvPicPr>
          <p:cNvPr id="1105" name="Google Shape;454;p127" descr="Google Shape;454;p127"/>
          <p:cNvPicPr>
            <a:picLocks noChangeAspect="1"/>
          </p:cNvPicPr>
          <p:nvPr/>
        </p:nvPicPr>
        <p:blipFill>
          <a:blip r:embed="rId5">
            <a:extLst/>
          </a:blip>
          <a:stretch>
            <a:fillRect/>
          </a:stretch>
        </p:blipFill>
        <p:spPr>
          <a:xfrm>
            <a:off x="5410200" y="335499"/>
            <a:ext cx="1976465" cy="165151"/>
          </a:xfrm>
          <a:prstGeom prst="rect">
            <a:avLst/>
          </a:prstGeom>
          <a:ln w="12700">
            <a:miter lim="400000"/>
          </a:ln>
        </p:spPr>
      </p:pic>
      <p:pic>
        <p:nvPicPr>
          <p:cNvPr id="1106" name="Google Shape;455;p127" descr="Google Shape;455;p127"/>
          <p:cNvPicPr>
            <a:picLocks noChangeAspect="0"/>
          </p:cNvPicPr>
          <p:nvPr/>
        </p:nvPicPr>
        <p:blipFill>
          <a:blip r:embed="rId6">
            <a:extLst/>
          </a:blip>
          <a:stretch>
            <a:fillRect/>
          </a:stretch>
        </p:blipFill>
        <p:spPr>
          <a:xfrm>
            <a:off x="4593025" y="2242599"/>
            <a:ext cx="4560600" cy="2894102"/>
          </a:xfrm>
          <a:prstGeom prst="rect">
            <a:avLst/>
          </a:prstGeom>
          <a:ln w="12700">
            <a:miter lim="400000"/>
          </a:ln>
          <a:effectLst>
            <a:outerShdw sx="100000" sy="100000" kx="0" ky="0" algn="b" rotWithShape="0" blurRad="203200" dist="114300" dir="4080000">
              <a:srgbClr val="000000">
                <a:alpha val="26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Google Shape;460;p128"/>
          <p:cNvSpPr/>
          <p:nvPr/>
        </p:nvSpPr>
        <p:spPr>
          <a:xfrm>
            <a:off x="5048725" y="-749562"/>
            <a:ext cx="4186501" cy="2402101"/>
          </a:xfrm>
          <a:prstGeom prst="roundRect">
            <a:avLst>
              <a:gd name="adj" fmla="val 8095"/>
            </a:avLst>
          </a:prstGeom>
          <a:ln>
            <a:solidFill>
              <a:srgbClr val="595959"/>
            </a:solidFill>
          </a:ln>
        </p:spPr>
        <p:txBody>
          <a:bodyPr lIns="0" tIns="0" rIns="0" bIns="0" anchor="ctr"/>
          <a:lstStyle/>
          <a:p>
            <a:pPr algn="ctr"/>
          </a:p>
        </p:txBody>
      </p:sp>
      <p:sp>
        <p:nvSpPr>
          <p:cNvPr id="1111" name="Google Shape;461;p128"/>
          <p:cNvSpPr txBox="1"/>
          <p:nvPr/>
        </p:nvSpPr>
        <p:spPr>
          <a:xfrm>
            <a:off x="476224" y="1999962"/>
            <a:ext cx="39036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EEEEEE"/>
                </a:solidFill>
                <a:latin typeface="Inter"/>
                <a:ea typeface="Inter"/>
                <a:cs typeface="Inter"/>
                <a:sym typeface="Inter"/>
              </a:defRPr>
            </a:pPr>
            <a:r>
              <a:t>Automate and standardize release best practices</a:t>
            </a:r>
          </a:p>
          <a:p>
            <a:pPr>
              <a:lnSpc>
                <a:spcPct val="115000"/>
              </a:lnSpc>
              <a:defRPr sz="1200">
                <a:solidFill>
                  <a:srgbClr val="EEEEEE"/>
                </a:solidFill>
                <a:latin typeface="Inter"/>
                <a:ea typeface="Inter"/>
                <a:cs typeface="Inter"/>
                <a:sym typeface="Inter"/>
              </a:defRPr>
            </a:pPr>
            <a:r>
              <a:t>with </a:t>
            </a:r>
            <a:r>
              <a:rPr>
                <a:solidFill>
                  <a:srgbClr val="FFFFFF"/>
                </a:solidFill>
              </a:rPr>
              <a:t>repeatable</a:t>
            </a:r>
            <a:r>
              <a:rPr b="1">
                <a:solidFill>
                  <a:srgbClr val="FFFFFF"/>
                </a:solidFill>
              </a:rPr>
              <a:t> release pipelines </a:t>
            </a:r>
            <a:r>
              <a:rPr>
                <a:solidFill>
                  <a:srgbClr val="FFFFFF"/>
                </a:solidFill>
              </a:rPr>
              <a:t>&amp; workflows</a:t>
            </a:r>
          </a:p>
        </p:txBody>
      </p:sp>
      <p:sp>
        <p:nvSpPr>
          <p:cNvPr id="1112" name="Google Shape;462;p128"/>
          <p:cNvSpPr txBox="1"/>
          <p:nvPr/>
        </p:nvSpPr>
        <p:spPr>
          <a:xfrm>
            <a:off x="476224" y="2815050"/>
            <a:ext cx="34530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FFFFFF"/>
                </a:solidFill>
                <a:latin typeface="Inter"/>
                <a:ea typeface="Inter"/>
                <a:cs typeface="Inter"/>
                <a:sym typeface="Inter"/>
              </a:defRPr>
            </a:pPr>
            <a:r>
              <a:t>Get</a:t>
            </a:r>
            <a:r>
              <a:rPr b="1"/>
              <a:t> automated flag cleanup recommendations</a:t>
            </a:r>
            <a:r>
              <a:rPr>
                <a:solidFill>
                  <a:srgbClr val="EEEEEE"/>
                </a:solidFill>
              </a:rPr>
              <a:t> and effectively manage the full flag lifecycle</a:t>
            </a:r>
          </a:p>
        </p:txBody>
      </p:sp>
      <p:sp>
        <p:nvSpPr>
          <p:cNvPr id="1113" name="Google Shape;463;p128"/>
          <p:cNvSpPr txBox="1"/>
          <p:nvPr/>
        </p:nvSpPr>
        <p:spPr>
          <a:xfrm>
            <a:off x="5433950" y="871662"/>
            <a:ext cx="2250301" cy="35496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100">
                <a:solidFill>
                  <a:srgbClr val="FFFFFF"/>
                </a:solidFill>
                <a:latin typeface="Inter Medium"/>
                <a:ea typeface="Inter Medium"/>
                <a:cs typeface="Inter Medium"/>
                <a:sym typeface="Inter Medium"/>
              </a:defRPr>
            </a:pPr>
            <a:r>
              <a:t>Went from </a:t>
            </a:r>
            <a:r>
              <a:rPr b="1">
                <a:latin typeface="Inter"/>
                <a:ea typeface="Inter"/>
                <a:cs typeface="Inter"/>
                <a:sym typeface="Inter"/>
              </a:rPr>
              <a:t>releasing every 6-8 weeks</a:t>
            </a:r>
            <a:r>
              <a:t> to </a:t>
            </a:r>
            <a:r>
              <a:rPr b="1">
                <a:latin typeface="Inter"/>
                <a:ea typeface="Inter"/>
                <a:cs typeface="Inter"/>
                <a:sym typeface="Inter"/>
              </a:rPr>
              <a:t>releasing every week  </a:t>
            </a:r>
          </a:p>
        </p:txBody>
      </p:sp>
      <p:sp>
        <p:nvSpPr>
          <p:cNvPr id="1114" name="Google Shape;464;p128"/>
          <p:cNvSpPr/>
          <p:nvPr/>
        </p:nvSpPr>
        <p:spPr>
          <a:xfrm>
            <a:off x="476224" y="2559574"/>
            <a:ext cx="3453002" cy="1"/>
          </a:xfrm>
          <a:prstGeom prst="line">
            <a:avLst/>
          </a:prstGeom>
          <a:ln>
            <a:solidFill>
              <a:srgbClr val="343434"/>
            </a:solidFill>
          </a:ln>
        </p:spPr>
        <p:txBody>
          <a:bodyPr lIns="0" tIns="0" rIns="0" bIns="0"/>
          <a:lstStyle/>
          <a:p>
            <a:pPr/>
          </a:p>
        </p:txBody>
      </p:sp>
      <p:sp>
        <p:nvSpPr>
          <p:cNvPr id="1115" name="Google Shape;465;p128"/>
          <p:cNvSpPr/>
          <p:nvPr/>
        </p:nvSpPr>
        <p:spPr>
          <a:xfrm>
            <a:off x="476224" y="3365150"/>
            <a:ext cx="3453002" cy="1"/>
          </a:xfrm>
          <a:prstGeom prst="line">
            <a:avLst/>
          </a:prstGeom>
          <a:ln>
            <a:solidFill>
              <a:srgbClr val="343434"/>
            </a:solidFill>
          </a:ln>
        </p:spPr>
        <p:txBody>
          <a:bodyPr lIns="0" tIns="0" rIns="0" bIns="0"/>
          <a:lstStyle/>
          <a:p>
            <a:pPr/>
          </a:p>
        </p:txBody>
      </p:sp>
      <p:sp>
        <p:nvSpPr>
          <p:cNvPr id="1116" name="Google Shape;466;p128"/>
          <p:cNvSpPr/>
          <p:nvPr/>
        </p:nvSpPr>
        <p:spPr>
          <a:xfrm>
            <a:off x="476224" y="4137424"/>
            <a:ext cx="3453002" cy="1"/>
          </a:xfrm>
          <a:prstGeom prst="line">
            <a:avLst/>
          </a:prstGeom>
          <a:ln>
            <a:solidFill>
              <a:srgbClr val="343434"/>
            </a:solidFill>
          </a:ln>
        </p:spPr>
        <p:txBody>
          <a:bodyPr lIns="0" tIns="0" rIns="0" bIns="0"/>
          <a:lstStyle/>
          <a:p>
            <a:pPr/>
          </a:p>
        </p:txBody>
      </p:sp>
      <p:sp>
        <p:nvSpPr>
          <p:cNvPr id="1117" name="Google Shape;467;p128"/>
          <p:cNvSpPr txBox="1"/>
          <p:nvPr/>
        </p:nvSpPr>
        <p:spPr>
          <a:xfrm>
            <a:off x="820774" y="310849"/>
            <a:ext cx="30000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chemeClr val="accent1">
                    <a:lumOff val="9362"/>
                  </a:schemeClr>
                </a:solidFill>
                <a:latin typeface="Inter"/>
                <a:ea typeface="Inter"/>
                <a:cs typeface="Inter"/>
                <a:sym typeface="Inter"/>
              </a:defRPr>
            </a:lvl1pPr>
          </a:lstStyle>
          <a:p>
            <a:pPr/>
            <a:r>
              <a:t>R E L E A S E    M A N A G E M E N T </a:t>
            </a:r>
          </a:p>
        </p:txBody>
      </p:sp>
      <p:pic>
        <p:nvPicPr>
          <p:cNvPr id="1118" name="Google Shape;468;p128" descr="Google Shape;468;p128"/>
          <p:cNvPicPr>
            <a:picLocks noChangeAspect="1"/>
          </p:cNvPicPr>
          <p:nvPr/>
        </p:nvPicPr>
        <p:blipFill>
          <a:blip r:embed="rId3">
            <a:extLst/>
          </a:blip>
          <a:stretch>
            <a:fillRect/>
          </a:stretch>
        </p:blipFill>
        <p:spPr>
          <a:xfrm>
            <a:off x="476225" y="385037"/>
            <a:ext cx="275826" cy="220935"/>
          </a:xfrm>
          <a:prstGeom prst="rect">
            <a:avLst/>
          </a:prstGeom>
          <a:ln w="12700">
            <a:miter lim="400000"/>
          </a:ln>
        </p:spPr>
      </p:pic>
      <p:pic>
        <p:nvPicPr>
          <p:cNvPr id="1119" name="Google Shape;469;p128" descr="Google Shape;469;p128"/>
          <p:cNvPicPr>
            <a:picLocks noChangeAspect="1"/>
          </p:cNvPicPr>
          <p:nvPr/>
        </p:nvPicPr>
        <p:blipFill>
          <a:blip r:embed="rId4">
            <a:extLst/>
          </a:blip>
          <a:stretch>
            <a:fillRect/>
          </a:stretch>
        </p:blipFill>
        <p:spPr>
          <a:xfrm>
            <a:off x="5467896" y="481817"/>
            <a:ext cx="1746996" cy="192775"/>
          </a:xfrm>
          <a:prstGeom prst="rect">
            <a:avLst/>
          </a:prstGeom>
          <a:ln w="12700">
            <a:miter lim="400000"/>
          </a:ln>
        </p:spPr>
      </p:pic>
      <p:sp>
        <p:nvSpPr>
          <p:cNvPr id="1120" name="Google Shape;470;p128"/>
          <p:cNvSpPr txBox="1"/>
          <p:nvPr/>
        </p:nvSpPr>
        <p:spPr>
          <a:xfrm>
            <a:off x="476224" y="840063"/>
            <a:ext cx="4999802"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3000">
                <a:solidFill>
                  <a:srgbClr val="FFFFFF"/>
                </a:solidFill>
                <a:latin typeface="Inter SemiBold"/>
                <a:ea typeface="Inter SemiBold"/>
                <a:cs typeface="Inter SemiBold"/>
                <a:sym typeface="Inter SemiBold"/>
              </a:defRPr>
            </a:pPr>
            <a:r>
              <a:t>Increase developer</a:t>
            </a:r>
          </a:p>
          <a:p>
            <a:pPr>
              <a:defRPr sz="3000">
                <a:solidFill>
                  <a:srgbClr val="FFFFFF"/>
                </a:solidFill>
                <a:latin typeface="Inter SemiBold"/>
                <a:ea typeface="Inter SemiBold"/>
                <a:cs typeface="Inter SemiBold"/>
                <a:sym typeface="Inter SemiBold"/>
              </a:defRPr>
            </a:pPr>
            <a:r>
              <a:t>productivity</a:t>
            </a:r>
          </a:p>
        </p:txBody>
      </p:sp>
      <p:sp>
        <p:nvSpPr>
          <p:cNvPr id="1121" name="Google Shape;471;p128"/>
          <p:cNvSpPr txBox="1"/>
          <p:nvPr/>
        </p:nvSpPr>
        <p:spPr>
          <a:xfrm>
            <a:off x="459425" y="4275325"/>
            <a:ext cx="3486600"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EEEEEE"/>
                </a:solidFill>
                <a:latin typeface="Inter"/>
                <a:ea typeface="Inter"/>
                <a:cs typeface="Inter"/>
                <a:sym typeface="Inter"/>
              </a:defRPr>
            </a:pPr>
            <a:r>
              <a:t>Scale and manage access across your entire organization with </a:t>
            </a:r>
            <a:r>
              <a:rPr b="1"/>
              <a:t>custom roles and approvals </a:t>
            </a:r>
          </a:p>
        </p:txBody>
      </p:sp>
      <p:sp>
        <p:nvSpPr>
          <p:cNvPr id="1122" name="Google Shape;472;p128"/>
          <p:cNvSpPr txBox="1"/>
          <p:nvPr/>
        </p:nvSpPr>
        <p:spPr>
          <a:xfrm>
            <a:off x="476224" y="3518049"/>
            <a:ext cx="3617702"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15000"/>
              </a:lnSpc>
              <a:defRPr sz="1200">
                <a:solidFill>
                  <a:srgbClr val="EEEEEE"/>
                </a:solidFill>
                <a:latin typeface="Inter"/>
                <a:ea typeface="Inter"/>
                <a:cs typeface="Inter"/>
                <a:sym typeface="Inter"/>
              </a:defRPr>
            </a:pPr>
            <a:r>
              <a:t>Gain visibility into releases and best practice recommendations with </a:t>
            </a:r>
            <a:r>
              <a:rPr b="1"/>
              <a:t>release health insights</a:t>
            </a:r>
          </a:p>
        </p:txBody>
      </p:sp>
      <p:pic>
        <p:nvPicPr>
          <p:cNvPr id="1123" name="Google Shape;473;p128" descr="Google Shape;473;p128"/>
          <p:cNvPicPr>
            <a:picLocks noChangeAspect="0"/>
          </p:cNvPicPr>
          <p:nvPr/>
        </p:nvPicPr>
        <p:blipFill>
          <a:blip r:embed="rId5">
            <a:extLst/>
          </a:blip>
          <a:stretch>
            <a:fillRect/>
          </a:stretch>
        </p:blipFill>
        <p:spPr>
          <a:xfrm>
            <a:off x="4593025" y="2242599"/>
            <a:ext cx="4560600" cy="2894102"/>
          </a:xfrm>
          <a:prstGeom prst="rect">
            <a:avLst/>
          </a:prstGeom>
          <a:ln w="12700">
            <a:miter lim="400000"/>
          </a:ln>
          <a:effectLst>
            <a:outerShdw sx="100000" sy="100000" kx="0" ky="0" algn="b" rotWithShape="0" blurRad="203200" dist="114300" dir="4080000">
              <a:srgbClr val="000000">
                <a:alpha val="26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7" name="Platform Graphic 042325.pngGoogle Shape;478;p129" descr="Platform Graphic 042325.pngGoogle Shape;478;p129"/>
          <p:cNvPicPr>
            <a:picLocks noChangeAspect="1"/>
          </p:cNvPicPr>
          <p:nvPr/>
        </p:nvPicPr>
        <p:blipFill>
          <a:blip r:embed="rId3">
            <a:extLst/>
          </a:blip>
          <a:stretch>
            <a:fillRect/>
          </a:stretch>
        </p:blipFill>
        <p:spPr>
          <a:xfrm>
            <a:off x="1004266" y="-558542"/>
            <a:ext cx="6964901" cy="5685642"/>
          </a:xfrm>
          <a:prstGeom prst="rect">
            <a:avLst/>
          </a:prstGeom>
          <a:ln w="12700">
            <a:miter lim="400000"/>
          </a:ln>
        </p:spPr>
      </p:pic>
      <p:grpSp>
        <p:nvGrpSpPr>
          <p:cNvPr id="1130" name="Google Shape;479;p129"/>
          <p:cNvGrpSpPr/>
          <p:nvPr/>
        </p:nvGrpSpPr>
        <p:grpSpPr>
          <a:xfrm>
            <a:off x="3125850" y="4243400"/>
            <a:ext cx="2735401" cy="798001"/>
            <a:chOff x="0" y="0"/>
            <a:chExt cx="2735400" cy="798000"/>
          </a:xfrm>
        </p:grpSpPr>
        <p:sp>
          <p:nvSpPr>
            <p:cNvPr id="1128" name="Rounded Rectangle"/>
            <p:cNvSpPr/>
            <p:nvPr/>
          </p:nvSpPr>
          <p:spPr>
            <a:xfrm rot="5400000">
              <a:off x="968700" y="-968701"/>
              <a:ext cx="798001" cy="2735402"/>
            </a:xfrm>
            <a:prstGeom prst="roundRect">
              <a:avLst>
                <a:gd name="adj" fmla="val 3879"/>
              </a:avLst>
            </a:prstGeom>
            <a:solidFill>
              <a:srgbClr val="191919"/>
            </a:solidFill>
            <a:ln w="9525" cap="flat">
              <a:solidFill>
                <a:srgbClr val="595959"/>
              </a:solidFill>
              <a:prstDash val="solid"/>
              <a:round/>
            </a:ln>
            <a:effectLst>
              <a:outerShdw sx="100000" sy="100000" kx="0" ky="0" algn="b" rotWithShape="0" blurRad="63500" dist="19050" dir="5400000">
                <a:srgbClr val="000000">
                  <a:alpha val="50000"/>
                </a:srgbClr>
              </a:outerShdw>
            </a:effectLst>
          </p:spPr>
          <p:txBody>
            <a:bodyPr wrap="square" lIns="0" tIns="0" rIns="0" bIns="0" numCol="1" anchor="ctr">
              <a:noAutofit/>
            </a:bodyPr>
            <a:lstStyle/>
            <a:p>
              <a:pPr algn="ctr"/>
            </a:p>
          </p:txBody>
        </p:sp>
        <p:sp>
          <p:nvSpPr>
            <p:cNvPr id="1129" name="Text"/>
            <p:cNvSpPr txBox="1"/>
            <p:nvPr/>
          </p:nvSpPr>
          <p:spPr>
            <a:xfrm rot="5400000">
              <a:off x="982528" y="208883"/>
              <a:ext cx="770344"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    </a:t>
              </a:r>
            </a:p>
          </p:txBody>
        </p:sp>
      </p:grpSp>
      <p:sp>
        <p:nvSpPr>
          <p:cNvPr id="1131" name="Google Shape;480;p129"/>
          <p:cNvSpPr txBox="1"/>
          <p:nvPr/>
        </p:nvSpPr>
        <p:spPr>
          <a:xfrm>
            <a:off x="3276139" y="4429300"/>
            <a:ext cx="642001" cy="2730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b="1" sz="800">
                <a:solidFill>
                  <a:srgbClr val="FFFFFF"/>
                </a:solidFill>
                <a:latin typeface="Inter"/>
                <a:ea typeface="Inter"/>
                <a:cs typeface="Inter"/>
                <a:sym typeface="Inter"/>
              </a:defRPr>
            </a:lvl1pPr>
          </a:lstStyle>
          <a:p>
            <a:pPr/>
            <a:r>
              <a:t>Governance &amp; Security</a:t>
            </a:r>
          </a:p>
        </p:txBody>
      </p:sp>
      <p:sp>
        <p:nvSpPr>
          <p:cNvPr id="1132" name="Google Shape;481;p129"/>
          <p:cNvSpPr txBox="1"/>
          <p:nvPr/>
        </p:nvSpPr>
        <p:spPr>
          <a:xfrm>
            <a:off x="4167073" y="4424850"/>
            <a:ext cx="1531351"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82296" indent="-114045">
              <a:buClr>
                <a:srgbClr val="EEEEEE"/>
              </a:buClr>
              <a:buSzPts val="700"/>
              <a:buFont typeface="Helvetica"/>
              <a:buChar char="●"/>
              <a:defRPr sz="700">
                <a:solidFill>
                  <a:srgbClr val="EEEEEE"/>
                </a:solidFill>
                <a:latin typeface="Inter"/>
                <a:ea typeface="Inter"/>
                <a:cs typeface="Inter"/>
                <a:sym typeface="Inter"/>
              </a:defRPr>
            </a:pPr>
            <a:r>
              <a:t>Secure Application Connectivity</a:t>
            </a:r>
          </a:p>
          <a:p>
            <a:pPr marL="82296" indent="-114045">
              <a:spcBef>
                <a:spcPts val="400"/>
              </a:spcBef>
              <a:buClr>
                <a:srgbClr val="EEEEEE"/>
              </a:buClr>
              <a:buSzPts val="700"/>
              <a:buFont typeface="Helvetica"/>
              <a:buChar char="●"/>
              <a:defRPr sz="700">
                <a:solidFill>
                  <a:srgbClr val="EEEEEE"/>
                </a:solidFill>
                <a:latin typeface="Inter"/>
                <a:ea typeface="Inter"/>
                <a:cs typeface="Inter"/>
                <a:sym typeface="Inter"/>
              </a:defRPr>
            </a:pPr>
            <a:r>
              <a:t>Audit Logs</a:t>
            </a:r>
          </a:p>
          <a:p>
            <a:pPr marL="82296" indent="-114045">
              <a:spcBef>
                <a:spcPts val="400"/>
              </a:spcBef>
              <a:buClr>
                <a:srgbClr val="EEEEEE"/>
              </a:buClr>
              <a:buSzPts val="700"/>
              <a:buFont typeface="Helvetica"/>
              <a:buChar char="●"/>
              <a:defRPr sz="700">
                <a:solidFill>
                  <a:srgbClr val="EEEEEE"/>
                </a:solidFill>
                <a:latin typeface="Inter"/>
                <a:ea typeface="Inter"/>
                <a:cs typeface="Inter"/>
                <a:sym typeface="Inter"/>
              </a:defRPr>
            </a:pPr>
            <a:r>
              <a:t>Feature Dependency Control</a:t>
            </a:r>
          </a:p>
        </p:txBody>
      </p:sp>
      <p:grpSp>
        <p:nvGrpSpPr>
          <p:cNvPr id="1135" name="Google Shape;482;p129"/>
          <p:cNvGrpSpPr/>
          <p:nvPr/>
        </p:nvGrpSpPr>
        <p:grpSpPr>
          <a:xfrm>
            <a:off x="317722" y="4246674"/>
            <a:ext cx="2697302" cy="791102"/>
            <a:chOff x="0" y="0"/>
            <a:chExt cx="2697300" cy="791100"/>
          </a:xfrm>
        </p:grpSpPr>
        <p:sp>
          <p:nvSpPr>
            <p:cNvPr id="1133" name="Rounded Rectangle"/>
            <p:cNvSpPr/>
            <p:nvPr/>
          </p:nvSpPr>
          <p:spPr>
            <a:xfrm rot="5400000">
              <a:off x="953100" y="-953101"/>
              <a:ext cx="791101" cy="2697302"/>
            </a:xfrm>
            <a:prstGeom prst="roundRect">
              <a:avLst>
                <a:gd name="adj" fmla="val 3879"/>
              </a:avLst>
            </a:prstGeom>
            <a:solidFill>
              <a:srgbClr val="191919"/>
            </a:solidFill>
            <a:ln w="9525" cap="flat">
              <a:solidFill>
                <a:srgbClr val="595959"/>
              </a:solidFill>
              <a:prstDash val="solid"/>
              <a:round/>
            </a:ln>
            <a:effectLst>
              <a:outerShdw sx="100000" sy="100000" kx="0" ky="0" algn="b" rotWithShape="0" blurRad="63500" dist="19050" dir="5400000">
                <a:srgbClr val="000000">
                  <a:alpha val="50000"/>
                </a:srgbClr>
              </a:outerShdw>
            </a:effectLst>
          </p:spPr>
          <p:txBody>
            <a:bodyPr wrap="square" lIns="0" tIns="0" rIns="0" bIns="0" numCol="1" anchor="ctr">
              <a:noAutofit/>
            </a:bodyPr>
            <a:lstStyle/>
            <a:p>
              <a:pPr algn="ctr"/>
            </a:p>
          </p:txBody>
        </p:sp>
        <p:sp>
          <p:nvSpPr>
            <p:cNvPr id="1134" name="Text"/>
            <p:cNvSpPr txBox="1"/>
            <p:nvPr/>
          </p:nvSpPr>
          <p:spPr>
            <a:xfrm rot="5400000">
              <a:off x="966850" y="205433"/>
              <a:ext cx="763600"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    </a:t>
              </a:r>
            </a:p>
          </p:txBody>
        </p:sp>
      </p:grpSp>
      <p:sp>
        <p:nvSpPr>
          <p:cNvPr id="1136" name="Google Shape;483;p129"/>
          <p:cNvSpPr txBox="1"/>
          <p:nvPr/>
        </p:nvSpPr>
        <p:spPr>
          <a:xfrm>
            <a:off x="429199" y="4429300"/>
            <a:ext cx="845402" cy="2730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b="1" sz="800">
                <a:solidFill>
                  <a:srgbClr val="FFFFFF"/>
                </a:solidFill>
                <a:latin typeface="Inter"/>
                <a:ea typeface="Inter"/>
                <a:cs typeface="Inter"/>
                <a:sym typeface="Inter"/>
              </a:defRPr>
            </a:lvl1pPr>
          </a:lstStyle>
          <a:p>
            <a:pPr/>
            <a:r>
              <a:t>Enterprise-Scale Performance</a:t>
            </a:r>
          </a:p>
        </p:txBody>
      </p:sp>
      <p:sp>
        <p:nvSpPr>
          <p:cNvPr id="1137" name="Google Shape;484;p129"/>
          <p:cNvSpPr txBox="1"/>
          <p:nvPr/>
        </p:nvSpPr>
        <p:spPr>
          <a:xfrm>
            <a:off x="1408375" y="4424853"/>
            <a:ext cx="164745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82296" indent="-114045">
              <a:spcBef>
                <a:spcPts val="400"/>
              </a:spcBef>
              <a:buClr>
                <a:srgbClr val="EEEEEE"/>
              </a:buClr>
              <a:buSzPts val="700"/>
              <a:buFont typeface="Helvetica"/>
              <a:buChar char="●"/>
              <a:defRPr sz="700">
                <a:solidFill>
                  <a:srgbClr val="EEEEEE"/>
                </a:solidFill>
                <a:latin typeface="Inter"/>
                <a:ea typeface="Inter"/>
                <a:cs typeface="Inter"/>
                <a:sym typeface="Inter"/>
              </a:defRPr>
            </a:lvl1pPr>
          </a:lstStyle>
          <a:p>
            <a:pPr/>
            <a:r>
              <a:t>100+ Global Points of Presence</a:t>
            </a:r>
          </a:p>
        </p:txBody>
      </p:sp>
      <p:sp>
        <p:nvSpPr>
          <p:cNvPr id="1138" name="Google Shape;485;p129"/>
          <p:cNvSpPr txBox="1"/>
          <p:nvPr/>
        </p:nvSpPr>
        <p:spPr>
          <a:xfrm>
            <a:off x="1414224" y="4596374"/>
            <a:ext cx="143655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82296" indent="-114045">
              <a:buClr>
                <a:srgbClr val="EEEEEE"/>
              </a:buClr>
              <a:buSzPts val="700"/>
              <a:buFont typeface="Helvetica"/>
              <a:buChar char="●"/>
              <a:defRPr sz="700">
                <a:solidFill>
                  <a:srgbClr val="EEEEEE"/>
                </a:solidFill>
                <a:latin typeface="Inter"/>
                <a:ea typeface="Inter"/>
                <a:cs typeface="Inter"/>
                <a:sym typeface="Inter"/>
              </a:defRPr>
            </a:pPr>
            <a:r>
              <a:t>Multi-Region Resilience</a:t>
            </a:r>
          </a:p>
          <a:p>
            <a:pPr marL="82296" indent="-114045">
              <a:spcBef>
                <a:spcPts val="400"/>
              </a:spcBef>
              <a:buClr>
                <a:srgbClr val="EEEEEE"/>
              </a:buClr>
              <a:buSzPts val="700"/>
              <a:buFont typeface="Helvetica"/>
              <a:buChar char="●"/>
              <a:defRPr sz="700">
                <a:solidFill>
                  <a:srgbClr val="EEEEEE"/>
                </a:solidFill>
                <a:latin typeface="Inter"/>
                <a:ea typeface="Inter"/>
                <a:cs typeface="Inter"/>
                <a:sym typeface="Inter"/>
              </a:defRPr>
            </a:pPr>
            <a:r>
              <a:t>35 Trillion Flags Delivered Daily</a:t>
            </a:r>
          </a:p>
        </p:txBody>
      </p:sp>
      <p:grpSp>
        <p:nvGrpSpPr>
          <p:cNvPr id="1141" name="Google Shape;486;p129"/>
          <p:cNvGrpSpPr/>
          <p:nvPr/>
        </p:nvGrpSpPr>
        <p:grpSpPr>
          <a:xfrm>
            <a:off x="5960250" y="4248124"/>
            <a:ext cx="2877301" cy="789602"/>
            <a:chOff x="0" y="0"/>
            <a:chExt cx="2877299" cy="789600"/>
          </a:xfrm>
        </p:grpSpPr>
        <p:sp>
          <p:nvSpPr>
            <p:cNvPr id="1139" name="Rounded Rectangle"/>
            <p:cNvSpPr/>
            <p:nvPr/>
          </p:nvSpPr>
          <p:spPr>
            <a:xfrm rot="5400000">
              <a:off x="1043849" y="-1043850"/>
              <a:ext cx="789601" cy="2877300"/>
            </a:xfrm>
            <a:prstGeom prst="roundRect">
              <a:avLst>
                <a:gd name="adj" fmla="val 3879"/>
              </a:avLst>
            </a:prstGeom>
            <a:solidFill>
              <a:srgbClr val="191919"/>
            </a:solidFill>
            <a:ln w="9525" cap="flat">
              <a:solidFill>
                <a:srgbClr val="595959"/>
              </a:solidFill>
              <a:prstDash val="solid"/>
              <a:round/>
            </a:ln>
            <a:effectLst>
              <a:outerShdw sx="100000" sy="100000" kx="0" ky="0" algn="b" rotWithShape="0" blurRad="63500" dist="19050" dir="5400000">
                <a:srgbClr val="000000">
                  <a:alpha val="50000"/>
                </a:srgbClr>
              </a:outerShdw>
            </a:effectLst>
          </p:spPr>
          <p:txBody>
            <a:bodyPr wrap="square" lIns="0" tIns="0" rIns="0" bIns="0" numCol="1" anchor="ctr">
              <a:noAutofit/>
            </a:bodyPr>
            <a:lstStyle/>
            <a:p>
              <a:pPr algn="ctr"/>
            </a:p>
          </p:txBody>
        </p:sp>
        <p:sp>
          <p:nvSpPr>
            <p:cNvPr id="1140" name="Text"/>
            <p:cNvSpPr txBox="1"/>
            <p:nvPr/>
          </p:nvSpPr>
          <p:spPr>
            <a:xfrm rot="5400000">
              <a:off x="1057583" y="204683"/>
              <a:ext cx="762134"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    </a:t>
              </a:r>
            </a:p>
          </p:txBody>
        </p:sp>
      </p:grpSp>
      <p:sp>
        <p:nvSpPr>
          <p:cNvPr id="1142" name="Google Shape;487;p129"/>
          <p:cNvSpPr txBox="1"/>
          <p:nvPr/>
        </p:nvSpPr>
        <p:spPr>
          <a:xfrm>
            <a:off x="6125000" y="4435674"/>
            <a:ext cx="1003801" cy="2730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spcBef>
                <a:spcPts val="500"/>
              </a:spcBef>
              <a:defRPr b="1" sz="800">
                <a:solidFill>
                  <a:srgbClr val="FFFFFF"/>
                </a:solidFill>
                <a:latin typeface="Inter"/>
                <a:ea typeface="Inter"/>
                <a:cs typeface="Inter"/>
                <a:sym typeface="Inter"/>
              </a:defRPr>
            </a:lvl1pPr>
          </a:lstStyle>
          <a:p>
            <a:pPr/>
            <a:r>
              <a:t>Developer-Enabled Workflows</a:t>
            </a:r>
          </a:p>
        </p:txBody>
      </p:sp>
      <p:sp>
        <p:nvSpPr>
          <p:cNvPr id="1143" name="Google Shape;488;p129"/>
          <p:cNvSpPr txBox="1"/>
          <p:nvPr/>
        </p:nvSpPr>
        <p:spPr>
          <a:xfrm>
            <a:off x="7265125" y="4441149"/>
            <a:ext cx="1374451"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82296" indent="-114045">
              <a:buClr>
                <a:srgbClr val="EEEEEE"/>
              </a:buClr>
              <a:buSzPts val="700"/>
              <a:buFont typeface="Helvetica"/>
              <a:buChar char="●"/>
              <a:defRPr sz="700">
                <a:solidFill>
                  <a:srgbClr val="EEEEEE"/>
                </a:solidFill>
                <a:latin typeface="Inter"/>
                <a:ea typeface="Inter"/>
                <a:cs typeface="Inter"/>
                <a:sym typeface="Inter"/>
              </a:defRPr>
            </a:pPr>
            <a:r>
              <a:t>25+ Languages &amp; Frameworks</a:t>
            </a:r>
          </a:p>
          <a:p>
            <a:pPr marL="82296" indent="-114045">
              <a:spcBef>
                <a:spcPts val="400"/>
              </a:spcBef>
              <a:buClr>
                <a:srgbClr val="EEEEEE"/>
              </a:buClr>
              <a:buSzPts val="700"/>
              <a:buFont typeface="Helvetica"/>
              <a:buChar char="●"/>
              <a:defRPr sz="700">
                <a:solidFill>
                  <a:srgbClr val="EEEEEE"/>
                </a:solidFill>
                <a:latin typeface="Inter"/>
                <a:ea typeface="Inter"/>
                <a:cs typeface="Inter"/>
                <a:sym typeface="Inter"/>
              </a:defRPr>
            </a:pPr>
            <a:r>
              <a:t>Developer-First Integrations</a:t>
            </a:r>
          </a:p>
          <a:p>
            <a:pPr marL="82296" indent="-114045">
              <a:spcBef>
                <a:spcPts val="400"/>
              </a:spcBef>
              <a:buClr>
                <a:srgbClr val="EEEEEE"/>
              </a:buClr>
              <a:buSzPts val="700"/>
              <a:buFont typeface="Helvetica"/>
              <a:buChar char="●"/>
              <a:defRPr sz="700">
                <a:solidFill>
                  <a:srgbClr val="EEEEEE"/>
                </a:solidFill>
                <a:latin typeface="Inter"/>
                <a:ea typeface="Inter"/>
                <a:cs typeface="Inter"/>
                <a:sym typeface="Inter"/>
              </a:defRPr>
            </a:pPr>
            <a:r>
              <a:t>API First</a:t>
            </a:r>
          </a:p>
        </p:txBody>
      </p:sp>
      <p:sp>
        <p:nvSpPr>
          <p:cNvPr id="1144" name="Google Shape;489;p129"/>
          <p:cNvSpPr/>
          <p:nvPr/>
        </p:nvSpPr>
        <p:spPr>
          <a:xfrm rot="16200000">
            <a:off x="478216" y="112199"/>
            <a:ext cx="1816801" cy="2148602"/>
          </a:xfrm>
          <a:prstGeom prst="roundRect">
            <a:avLst>
              <a:gd name="adj" fmla="val 2554"/>
            </a:avLst>
          </a:prstGeom>
          <a:ln>
            <a:solidFill>
              <a:schemeClr val="accent5"/>
            </a:solidFill>
          </a:ln>
        </p:spPr>
        <p:txBody>
          <a:bodyPr lIns="0" tIns="0" rIns="0" bIns="0" anchor="ctr"/>
          <a:lstStyle/>
          <a:p>
            <a:pPr algn="ctr"/>
          </a:p>
        </p:txBody>
      </p:sp>
      <p:sp>
        <p:nvSpPr>
          <p:cNvPr id="1145" name="Google Shape;490;p129"/>
          <p:cNvSpPr txBox="1"/>
          <p:nvPr/>
        </p:nvSpPr>
        <p:spPr>
          <a:xfrm>
            <a:off x="576268" y="422886"/>
            <a:ext cx="17142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200">
                <a:solidFill>
                  <a:srgbClr val="FFFFFF"/>
                </a:solidFill>
                <a:latin typeface="Inter SemiBold"/>
                <a:ea typeface="Inter SemiBold"/>
                <a:cs typeface="Inter SemiBold"/>
                <a:sym typeface="Inter SemiBold"/>
              </a:defRPr>
            </a:lvl1pPr>
          </a:lstStyle>
          <a:p>
            <a:pPr/>
            <a:r>
              <a:t>Guarded Releases</a:t>
            </a:r>
          </a:p>
        </p:txBody>
      </p:sp>
      <p:sp>
        <p:nvSpPr>
          <p:cNvPr id="1146" name="Google Shape;491;p129"/>
          <p:cNvSpPr txBox="1"/>
          <p:nvPr/>
        </p:nvSpPr>
        <p:spPr>
          <a:xfrm>
            <a:off x="785385" y="1503284"/>
            <a:ext cx="14604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Automated rollbacks</a:t>
            </a:r>
          </a:p>
        </p:txBody>
      </p:sp>
      <p:sp>
        <p:nvSpPr>
          <p:cNvPr id="1147" name="Google Shape;492;p129"/>
          <p:cNvSpPr txBox="1"/>
          <p:nvPr/>
        </p:nvSpPr>
        <p:spPr>
          <a:xfrm>
            <a:off x="785385" y="1119330"/>
            <a:ext cx="1198800"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Set and monitor performance thresholds</a:t>
            </a:r>
          </a:p>
        </p:txBody>
      </p:sp>
      <p:sp>
        <p:nvSpPr>
          <p:cNvPr id="1148" name="Google Shape;493;p129"/>
          <p:cNvSpPr txBox="1"/>
          <p:nvPr/>
        </p:nvSpPr>
        <p:spPr>
          <a:xfrm>
            <a:off x="785384" y="1779539"/>
            <a:ext cx="91080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Error monitoring &amp; session replay</a:t>
            </a:r>
          </a:p>
        </p:txBody>
      </p:sp>
      <p:sp>
        <p:nvSpPr>
          <p:cNvPr id="1149" name="Google Shape;494;p129"/>
          <p:cNvSpPr txBox="1"/>
          <p:nvPr/>
        </p:nvSpPr>
        <p:spPr>
          <a:xfrm>
            <a:off x="785385" y="735377"/>
            <a:ext cx="1198800"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Targeting &amp; progressive rollouts</a:t>
            </a:r>
          </a:p>
        </p:txBody>
      </p:sp>
      <p:pic>
        <p:nvPicPr>
          <p:cNvPr id="1150" name="Google Shape;495;p129" descr="Google Shape;495;p129"/>
          <p:cNvPicPr>
            <a:picLocks noChangeAspect="1"/>
          </p:cNvPicPr>
          <p:nvPr/>
        </p:nvPicPr>
        <p:blipFill>
          <a:blip r:embed="rId4">
            <a:extLst/>
          </a:blip>
          <a:stretch>
            <a:fillRect/>
          </a:stretch>
        </p:blipFill>
        <p:spPr>
          <a:xfrm>
            <a:off x="567606" y="1102245"/>
            <a:ext cx="130180" cy="130850"/>
          </a:xfrm>
          <a:prstGeom prst="rect">
            <a:avLst/>
          </a:prstGeom>
          <a:ln w="12700">
            <a:miter lim="400000"/>
          </a:ln>
        </p:spPr>
      </p:pic>
      <p:pic>
        <p:nvPicPr>
          <p:cNvPr id="1151" name="Google Shape;496;p129" descr="Google Shape;496;p129"/>
          <p:cNvPicPr>
            <a:picLocks noChangeAspect="1"/>
          </p:cNvPicPr>
          <p:nvPr/>
        </p:nvPicPr>
        <p:blipFill>
          <a:blip r:embed="rId5">
            <a:extLst/>
          </a:blip>
          <a:stretch>
            <a:fillRect/>
          </a:stretch>
        </p:blipFill>
        <p:spPr>
          <a:xfrm>
            <a:off x="567606" y="1772057"/>
            <a:ext cx="122038" cy="122675"/>
          </a:xfrm>
          <a:prstGeom prst="rect">
            <a:avLst/>
          </a:prstGeom>
          <a:ln w="12700">
            <a:miter lim="400000"/>
          </a:ln>
        </p:spPr>
      </p:pic>
      <p:pic>
        <p:nvPicPr>
          <p:cNvPr id="1152" name="Google Shape;497;p129" descr="Google Shape;497;p129"/>
          <p:cNvPicPr>
            <a:picLocks noChangeAspect="1"/>
          </p:cNvPicPr>
          <p:nvPr/>
        </p:nvPicPr>
        <p:blipFill>
          <a:blip r:embed="rId6">
            <a:extLst/>
          </a:blip>
          <a:stretch>
            <a:fillRect/>
          </a:stretch>
        </p:blipFill>
        <p:spPr>
          <a:xfrm flipH="1">
            <a:off x="567606" y="1485105"/>
            <a:ext cx="130180" cy="130850"/>
          </a:xfrm>
          <a:prstGeom prst="rect">
            <a:avLst/>
          </a:prstGeom>
          <a:ln w="12700">
            <a:miter lim="400000"/>
          </a:ln>
        </p:spPr>
      </p:pic>
      <p:grpSp>
        <p:nvGrpSpPr>
          <p:cNvPr id="1155" name="Google Shape;498;p129"/>
          <p:cNvGrpSpPr/>
          <p:nvPr/>
        </p:nvGrpSpPr>
        <p:grpSpPr>
          <a:xfrm>
            <a:off x="6661116" y="2348899"/>
            <a:ext cx="2156401" cy="1796101"/>
            <a:chOff x="0" y="0"/>
            <a:chExt cx="2156399" cy="1796100"/>
          </a:xfrm>
        </p:grpSpPr>
        <p:sp>
          <p:nvSpPr>
            <p:cNvPr id="1153" name="Rounded Rectangle"/>
            <p:cNvSpPr/>
            <p:nvPr/>
          </p:nvSpPr>
          <p:spPr>
            <a:xfrm rot="16200000">
              <a:off x="180149" y="-180150"/>
              <a:ext cx="1796102" cy="2156401"/>
            </a:xfrm>
            <a:prstGeom prst="roundRect">
              <a:avLst>
                <a:gd name="adj" fmla="val 2554"/>
              </a:avLst>
            </a:prstGeom>
            <a:noFill/>
            <a:ln w="9525" cap="flat">
              <a:solidFill>
                <a:schemeClr val="accent1">
                  <a:lumOff val="9362"/>
                </a:schemeClr>
              </a:solidFill>
              <a:prstDash val="solid"/>
              <a:round/>
            </a:ln>
            <a:effectLst/>
          </p:spPr>
          <p:txBody>
            <a:bodyPr wrap="square" lIns="0" tIns="0" rIns="0" bIns="0" numCol="1" anchor="ctr">
              <a:noAutofit/>
            </a:bodyPr>
            <a:lstStyle/>
            <a:p>
              <a:pPr algn="ctr"/>
            </a:p>
          </p:txBody>
        </p:sp>
        <p:sp>
          <p:nvSpPr>
            <p:cNvPr id="1154" name="Text"/>
            <p:cNvSpPr txBox="1"/>
            <p:nvPr/>
          </p:nvSpPr>
          <p:spPr>
            <a:xfrm rot="16200000">
              <a:off x="198348" y="707933"/>
              <a:ext cx="1759704"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   </a:t>
              </a:r>
            </a:p>
          </p:txBody>
        </p:sp>
      </p:grpSp>
      <p:sp>
        <p:nvSpPr>
          <p:cNvPr id="1156" name="Google Shape;499;p129"/>
          <p:cNvSpPr txBox="1"/>
          <p:nvPr/>
        </p:nvSpPr>
        <p:spPr>
          <a:xfrm>
            <a:off x="7119425" y="2873930"/>
            <a:ext cx="17544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Standardized release pipelines </a:t>
            </a:r>
          </a:p>
        </p:txBody>
      </p:sp>
      <p:sp>
        <p:nvSpPr>
          <p:cNvPr id="1157" name="Google Shape;500;p129"/>
          <p:cNvSpPr txBox="1"/>
          <p:nvPr/>
        </p:nvSpPr>
        <p:spPr>
          <a:xfrm>
            <a:off x="7127124" y="3179352"/>
            <a:ext cx="15573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Flag cleanup recommendations</a:t>
            </a:r>
          </a:p>
        </p:txBody>
      </p:sp>
      <p:sp>
        <p:nvSpPr>
          <p:cNvPr id="1158" name="Google Shape;501;p129"/>
          <p:cNvSpPr txBox="1"/>
          <p:nvPr/>
        </p:nvSpPr>
        <p:spPr>
          <a:xfrm>
            <a:off x="6894125" y="2490159"/>
            <a:ext cx="169020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200">
                <a:solidFill>
                  <a:srgbClr val="FFFFFF"/>
                </a:solidFill>
                <a:latin typeface="Inter SemiBold"/>
                <a:ea typeface="Inter SemiBold"/>
                <a:cs typeface="Inter SemiBold"/>
                <a:sym typeface="Inter SemiBold"/>
              </a:defRPr>
            </a:lvl1pPr>
          </a:lstStyle>
          <a:p>
            <a:pPr/>
            <a:r>
              <a:t>Release Management</a:t>
            </a:r>
          </a:p>
        </p:txBody>
      </p:sp>
      <p:pic>
        <p:nvPicPr>
          <p:cNvPr id="1159" name="Google Shape;502;p129" descr="Google Shape;502;p129"/>
          <p:cNvPicPr>
            <a:picLocks noChangeAspect="1"/>
          </p:cNvPicPr>
          <p:nvPr/>
        </p:nvPicPr>
        <p:blipFill>
          <a:blip r:embed="rId7">
            <a:extLst/>
          </a:blip>
          <a:srcRect l="0" t="0" r="9844" b="1632"/>
          <a:stretch>
            <a:fillRect/>
          </a:stretch>
        </p:blipFill>
        <p:spPr>
          <a:xfrm>
            <a:off x="6888805" y="3163174"/>
            <a:ext cx="137176" cy="149664"/>
          </a:xfrm>
          <a:prstGeom prst="rect">
            <a:avLst/>
          </a:prstGeom>
          <a:ln w="12700">
            <a:miter lim="400000"/>
          </a:ln>
        </p:spPr>
      </p:pic>
      <p:pic>
        <p:nvPicPr>
          <p:cNvPr id="1160" name="Google Shape;503;p129" descr="Google Shape;503;p129"/>
          <p:cNvPicPr>
            <a:picLocks noChangeAspect="1"/>
          </p:cNvPicPr>
          <p:nvPr/>
        </p:nvPicPr>
        <p:blipFill>
          <a:blip r:embed="rId8">
            <a:extLst/>
          </a:blip>
          <a:stretch>
            <a:fillRect/>
          </a:stretch>
        </p:blipFill>
        <p:spPr>
          <a:xfrm>
            <a:off x="6892304" y="2875104"/>
            <a:ext cx="130176" cy="130154"/>
          </a:xfrm>
          <a:prstGeom prst="rect">
            <a:avLst/>
          </a:prstGeom>
          <a:ln w="12700">
            <a:miter lim="400000"/>
          </a:ln>
        </p:spPr>
      </p:pic>
      <p:sp>
        <p:nvSpPr>
          <p:cNvPr id="1161" name="Google Shape;504;p129"/>
          <p:cNvSpPr txBox="1"/>
          <p:nvPr/>
        </p:nvSpPr>
        <p:spPr>
          <a:xfrm>
            <a:off x="2475975" y="215875"/>
            <a:ext cx="4192200"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5000"/>
              </a:lnSpc>
              <a:defRPr sz="2100">
                <a:solidFill>
                  <a:srgbClr val="FFFFFF"/>
                </a:solidFill>
                <a:latin typeface="Inter SemiBold"/>
                <a:ea typeface="Inter SemiBold"/>
                <a:cs typeface="Inter SemiBold"/>
                <a:sym typeface="Inter SemiBold"/>
              </a:defRPr>
            </a:lvl1pPr>
          </a:lstStyle>
          <a:p>
            <a:pPr/>
            <a:r>
              <a:t>The LaunchDarkly Platform</a:t>
            </a:r>
          </a:p>
        </p:txBody>
      </p:sp>
      <p:pic>
        <p:nvPicPr>
          <p:cNvPr id="1162" name="Google Shape;505;p129" descr="Google Shape;505;p129"/>
          <p:cNvPicPr>
            <a:picLocks noChangeAspect="1"/>
          </p:cNvPicPr>
          <p:nvPr/>
        </p:nvPicPr>
        <p:blipFill>
          <a:blip r:embed="rId9">
            <a:extLst/>
          </a:blip>
          <a:stretch>
            <a:fillRect/>
          </a:stretch>
        </p:blipFill>
        <p:spPr>
          <a:xfrm>
            <a:off x="567606" y="728221"/>
            <a:ext cx="122026" cy="122026"/>
          </a:xfrm>
          <a:prstGeom prst="rect">
            <a:avLst/>
          </a:prstGeom>
          <a:ln w="12700">
            <a:miter lim="400000"/>
          </a:ln>
        </p:spPr>
      </p:pic>
      <p:sp>
        <p:nvSpPr>
          <p:cNvPr id="1163" name="Google Shape;506;p129"/>
          <p:cNvSpPr txBox="1"/>
          <p:nvPr/>
        </p:nvSpPr>
        <p:spPr>
          <a:xfrm>
            <a:off x="7119415" y="3484774"/>
            <a:ext cx="17544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Release health insights</a:t>
            </a:r>
          </a:p>
        </p:txBody>
      </p:sp>
      <p:grpSp>
        <p:nvGrpSpPr>
          <p:cNvPr id="1166" name="Google Shape;507;p129"/>
          <p:cNvGrpSpPr/>
          <p:nvPr/>
        </p:nvGrpSpPr>
        <p:grpSpPr>
          <a:xfrm>
            <a:off x="327344" y="2272699"/>
            <a:ext cx="2136001" cy="1808402"/>
            <a:chOff x="0" y="0"/>
            <a:chExt cx="2136000" cy="1808400"/>
          </a:xfrm>
        </p:grpSpPr>
        <p:sp>
          <p:nvSpPr>
            <p:cNvPr id="1164" name="Rounded Rectangle"/>
            <p:cNvSpPr/>
            <p:nvPr/>
          </p:nvSpPr>
          <p:spPr>
            <a:xfrm rot="16200000">
              <a:off x="163799" y="-163800"/>
              <a:ext cx="1808402" cy="2136001"/>
            </a:xfrm>
            <a:prstGeom prst="roundRect">
              <a:avLst>
                <a:gd name="adj" fmla="val 3732"/>
              </a:avLst>
            </a:prstGeom>
            <a:noFill/>
            <a:ln w="9525" cap="flat">
              <a:solidFill>
                <a:schemeClr val="accent4"/>
              </a:solidFill>
              <a:prstDash val="solid"/>
              <a:round/>
            </a:ln>
            <a:effectLst/>
          </p:spPr>
          <p:txBody>
            <a:bodyPr wrap="square" lIns="0" tIns="0" rIns="0" bIns="0" numCol="1" anchor="ctr">
              <a:noAutofit/>
            </a:bodyPr>
            <a:lstStyle/>
            <a:p>
              <a:pPr algn="ctr"/>
            </a:p>
          </p:txBody>
        </p:sp>
        <p:sp>
          <p:nvSpPr>
            <p:cNvPr id="1165" name="Text"/>
            <p:cNvSpPr txBox="1"/>
            <p:nvPr/>
          </p:nvSpPr>
          <p:spPr>
            <a:xfrm rot="16200000">
              <a:off x="188329" y="714083"/>
              <a:ext cx="1759342" cy="380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lstStyle>
            <a:p>
              <a:pPr/>
              <a:r>
                <a:t>   </a:t>
              </a:r>
            </a:p>
          </p:txBody>
        </p:sp>
      </p:grpSp>
      <p:sp>
        <p:nvSpPr>
          <p:cNvPr id="1167" name="Google Shape;508;p129"/>
          <p:cNvSpPr txBox="1"/>
          <p:nvPr/>
        </p:nvSpPr>
        <p:spPr>
          <a:xfrm>
            <a:off x="560349" y="2400281"/>
            <a:ext cx="145230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200">
                <a:solidFill>
                  <a:srgbClr val="FFFFFF"/>
                </a:solidFill>
                <a:latin typeface="Inter SemiBold"/>
                <a:ea typeface="Inter SemiBold"/>
                <a:cs typeface="Inter SemiBold"/>
                <a:sym typeface="Inter SemiBold"/>
              </a:defRPr>
            </a:lvl1pPr>
          </a:lstStyle>
          <a:p>
            <a:pPr/>
            <a:r>
              <a:t>AI Configurations</a:t>
            </a:r>
          </a:p>
        </p:txBody>
      </p:sp>
      <p:sp>
        <p:nvSpPr>
          <p:cNvPr id="1168" name="Google Shape;509;p129"/>
          <p:cNvSpPr txBox="1"/>
          <p:nvPr/>
        </p:nvSpPr>
        <p:spPr>
          <a:xfrm>
            <a:off x="790075" y="3129202"/>
            <a:ext cx="138840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Roboto"/>
                <a:ea typeface="Roboto"/>
                <a:cs typeface="Roboto"/>
                <a:sym typeface="Roboto"/>
              </a:defRPr>
            </a:lvl1pPr>
          </a:lstStyle>
          <a:p>
            <a:pPr/>
            <a:r>
              <a:t>Monitor key AI metrics with model fallbacks</a:t>
            </a:r>
          </a:p>
        </p:txBody>
      </p:sp>
      <p:sp>
        <p:nvSpPr>
          <p:cNvPr id="1169" name="Google Shape;510;p129"/>
          <p:cNvSpPr txBox="1"/>
          <p:nvPr/>
        </p:nvSpPr>
        <p:spPr>
          <a:xfrm>
            <a:off x="790075" y="2750905"/>
            <a:ext cx="1567502"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Roboto"/>
                <a:ea typeface="Roboto"/>
                <a:cs typeface="Roboto"/>
                <a:sym typeface="Roboto"/>
              </a:defRPr>
            </a:lvl1pPr>
          </a:lstStyle>
          <a:p>
            <a:pPr/>
            <a:r>
              <a:t>Manage prompt and model configurations at runtime </a:t>
            </a:r>
          </a:p>
        </p:txBody>
      </p:sp>
      <p:sp>
        <p:nvSpPr>
          <p:cNvPr id="1170" name="Google Shape;511;p129"/>
          <p:cNvSpPr txBox="1"/>
          <p:nvPr/>
        </p:nvSpPr>
        <p:spPr>
          <a:xfrm>
            <a:off x="790075" y="3507499"/>
            <a:ext cx="150570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Roboto"/>
                <a:ea typeface="Roboto"/>
                <a:cs typeface="Roboto"/>
                <a:sym typeface="Roboto"/>
              </a:defRPr>
            </a:lvl1pPr>
          </a:lstStyle>
          <a:p>
            <a:pPr/>
            <a:r>
              <a:t>Target GenAI experiences</a:t>
            </a:r>
          </a:p>
        </p:txBody>
      </p:sp>
      <p:sp>
        <p:nvSpPr>
          <p:cNvPr id="1171" name="Google Shape;512;p129"/>
          <p:cNvSpPr txBox="1"/>
          <p:nvPr/>
        </p:nvSpPr>
        <p:spPr>
          <a:xfrm>
            <a:off x="790075" y="3778096"/>
            <a:ext cx="156750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Experiment with models and prompts</a:t>
            </a:r>
          </a:p>
        </p:txBody>
      </p:sp>
      <p:pic>
        <p:nvPicPr>
          <p:cNvPr id="1172" name="Google Shape;513;p129" descr="Google Shape;513;p129"/>
          <p:cNvPicPr>
            <a:picLocks noChangeAspect="1"/>
          </p:cNvPicPr>
          <p:nvPr/>
        </p:nvPicPr>
        <p:blipFill>
          <a:blip r:embed="rId10">
            <a:extLst/>
          </a:blip>
          <a:srcRect l="258" t="0" r="248" b="0"/>
          <a:stretch>
            <a:fillRect/>
          </a:stretch>
        </p:blipFill>
        <p:spPr>
          <a:xfrm flipH="1">
            <a:off x="556596" y="2758063"/>
            <a:ext cx="130180" cy="130850"/>
          </a:xfrm>
          <a:prstGeom prst="rect">
            <a:avLst/>
          </a:prstGeom>
          <a:ln w="12700">
            <a:miter lim="400000"/>
          </a:ln>
        </p:spPr>
      </p:pic>
      <p:pic>
        <p:nvPicPr>
          <p:cNvPr id="1173" name="Google Shape;514;p129" descr="Google Shape;514;p129"/>
          <p:cNvPicPr>
            <a:picLocks noChangeAspect="1"/>
          </p:cNvPicPr>
          <p:nvPr/>
        </p:nvPicPr>
        <p:blipFill>
          <a:blip r:embed="rId11">
            <a:extLst/>
          </a:blip>
          <a:srcRect l="258" t="0" r="248" b="0"/>
          <a:stretch>
            <a:fillRect/>
          </a:stretch>
        </p:blipFill>
        <p:spPr>
          <a:xfrm>
            <a:off x="567596" y="3472988"/>
            <a:ext cx="130180" cy="130850"/>
          </a:xfrm>
          <a:prstGeom prst="rect">
            <a:avLst/>
          </a:prstGeom>
          <a:ln w="12700">
            <a:miter lim="400000"/>
          </a:ln>
        </p:spPr>
      </p:pic>
      <p:pic>
        <p:nvPicPr>
          <p:cNvPr id="1174" name="Google Shape;515;p129" descr="Google Shape;515;p129"/>
          <p:cNvPicPr>
            <a:picLocks noChangeAspect="1"/>
          </p:cNvPicPr>
          <p:nvPr/>
        </p:nvPicPr>
        <p:blipFill>
          <a:blip r:embed="rId12">
            <a:extLst/>
          </a:blip>
          <a:srcRect l="258" t="0" r="248" b="0"/>
          <a:stretch>
            <a:fillRect/>
          </a:stretch>
        </p:blipFill>
        <p:spPr>
          <a:xfrm flipH="1">
            <a:off x="556596" y="3115525"/>
            <a:ext cx="130180" cy="130850"/>
          </a:xfrm>
          <a:prstGeom prst="rect">
            <a:avLst/>
          </a:prstGeom>
          <a:ln w="12700">
            <a:miter lim="400000"/>
          </a:ln>
        </p:spPr>
      </p:pic>
      <p:sp>
        <p:nvSpPr>
          <p:cNvPr id="1175" name="Google Shape;516;p129"/>
          <p:cNvSpPr/>
          <p:nvPr/>
        </p:nvSpPr>
        <p:spPr>
          <a:xfrm rot="16200000">
            <a:off x="6738525" y="121049"/>
            <a:ext cx="2010001" cy="2151001"/>
          </a:xfrm>
          <a:prstGeom prst="roundRect">
            <a:avLst>
              <a:gd name="adj" fmla="val 2554"/>
            </a:avLst>
          </a:prstGeom>
          <a:ln>
            <a:solidFill>
              <a:schemeClr val="accent6"/>
            </a:solidFill>
          </a:ln>
        </p:spPr>
        <p:txBody>
          <a:bodyPr lIns="0" tIns="0" rIns="0" bIns="0" anchor="ctr"/>
          <a:lstStyle/>
          <a:p>
            <a:pPr algn="ctr"/>
          </a:p>
        </p:txBody>
      </p:sp>
      <p:sp>
        <p:nvSpPr>
          <p:cNvPr id="1176" name="Google Shape;517;p129"/>
          <p:cNvSpPr txBox="1"/>
          <p:nvPr/>
        </p:nvSpPr>
        <p:spPr>
          <a:xfrm>
            <a:off x="6901019" y="318060"/>
            <a:ext cx="1650301" cy="3822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5000"/>
              </a:lnSpc>
              <a:defRPr sz="1200">
                <a:solidFill>
                  <a:srgbClr val="FFFFFF"/>
                </a:solidFill>
                <a:latin typeface="Inter SemiBold"/>
                <a:ea typeface="Inter SemiBold"/>
                <a:cs typeface="Inter SemiBold"/>
                <a:sym typeface="Inter SemiBold"/>
              </a:defRPr>
            </a:lvl1pPr>
          </a:lstStyle>
          <a:p>
            <a:pPr/>
            <a:r>
              <a:t>Experimentation &amp;  Product Analytics </a:t>
            </a:r>
          </a:p>
        </p:txBody>
      </p:sp>
      <p:sp>
        <p:nvSpPr>
          <p:cNvPr id="1177" name="Google Shape;518;p129"/>
          <p:cNvSpPr txBox="1"/>
          <p:nvPr/>
        </p:nvSpPr>
        <p:spPr>
          <a:xfrm>
            <a:off x="7128860" y="1532049"/>
            <a:ext cx="13884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Statistically rigorous toolkit</a:t>
            </a:r>
          </a:p>
        </p:txBody>
      </p:sp>
      <p:sp>
        <p:nvSpPr>
          <p:cNvPr id="1178" name="Google Shape;519;p129"/>
          <p:cNvSpPr txBox="1"/>
          <p:nvPr/>
        </p:nvSpPr>
        <p:spPr>
          <a:xfrm>
            <a:off x="7126809" y="861295"/>
            <a:ext cx="1379701"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Attach experiments to any feature, model, or prompt   </a:t>
            </a:r>
          </a:p>
        </p:txBody>
      </p:sp>
      <p:sp>
        <p:nvSpPr>
          <p:cNvPr id="1179" name="Google Shape;520;p129"/>
          <p:cNvSpPr txBox="1"/>
          <p:nvPr/>
        </p:nvSpPr>
        <p:spPr>
          <a:xfrm>
            <a:off x="7128860" y="1222748"/>
            <a:ext cx="15057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Experiment results and analysis </a:t>
            </a:r>
          </a:p>
        </p:txBody>
      </p:sp>
      <p:sp>
        <p:nvSpPr>
          <p:cNvPr id="1180" name="Google Shape;521;p129"/>
          <p:cNvSpPr txBox="1"/>
          <p:nvPr/>
        </p:nvSpPr>
        <p:spPr>
          <a:xfrm>
            <a:off x="7128860" y="1841350"/>
            <a:ext cx="1567501"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Warehouse native experimentation &amp; product analytics</a:t>
            </a:r>
          </a:p>
        </p:txBody>
      </p:sp>
      <p:pic>
        <p:nvPicPr>
          <p:cNvPr id="1181" name="Google Shape;522;p129" descr="Google Shape;522;p129"/>
          <p:cNvPicPr>
            <a:picLocks noChangeAspect="1"/>
          </p:cNvPicPr>
          <p:nvPr/>
        </p:nvPicPr>
        <p:blipFill>
          <a:blip r:embed="rId13">
            <a:extLst/>
          </a:blip>
          <a:stretch>
            <a:fillRect/>
          </a:stretch>
        </p:blipFill>
        <p:spPr>
          <a:xfrm>
            <a:off x="6885029" y="1192337"/>
            <a:ext cx="152151" cy="152179"/>
          </a:xfrm>
          <a:prstGeom prst="rect">
            <a:avLst/>
          </a:prstGeom>
          <a:ln w="12700">
            <a:miter lim="400000"/>
          </a:ln>
        </p:spPr>
      </p:pic>
      <p:pic>
        <p:nvPicPr>
          <p:cNvPr id="1182" name="Google Shape;523;p129" descr="Google Shape;523;p129"/>
          <p:cNvPicPr>
            <a:picLocks noChangeAspect="1"/>
          </p:cNvPicPr>
          <p:nvPr/>
        </p:nvPicPr>
        <p:blipFill>
          <a:blip r:embed="rId14">
            <a:extLst/>
          </a:blip>
          <a:stretch>
            <a:fillRect/>
          </a:stretch>
        </p:blipFill>
        <p:spPr>
          <a:xfrm>
            <a:off x="6892524" y="842270"/>
            <a:ext cx="137161" cy="145734"/>
          </a:xfrm>
          <a:prstGeom prst="rect">
            <a:avLst/>
          </a:prstGeom>
          <a:ln w="12700">
            <a:miter lim="400000"/>
          </a:ln>
        </p:spPr>
      </p:pic>
      <p:pic>
        <p:nvPicPr>
          <p:cNvPr id="1183" name="Google Shape;524;p129" descr="Google Shape;524;p129"/>
          <p:cNvPicPr>
            <a:picLocks noChangeAspect="1"/>
          </p:cNvPicPr>
          <p:nvPr/>
        </p:nvPicPr>
        <p:blipFill>
          <a:blip r:embed="rId15">
            <a:extLst/>
          </a:blip>
          <a:stretch>
            <a:fillRect/>
          </a:stretch>
        </p:blipFill>
        <p:spPr>
          <a:xfrm>
            <a:off x="6887939" y="1500299"/>
            <a:ext cx="146305" cy="146305"/>
          </a:xfrm>
          <a:prstGeom prst="rect">
            <a:avLst/>
          </a:prstGeom>
          <a:ln w="12700">
            <a:miter lim="400000"/>
          </a:ln>
        </p:spPr>
      </p:pic>
      <p:pic>
        <p:nvPicPr>
          <p:cNvPr id="1184" name="Google Shape;525;p129" descr="Google Shape;525;p129"/>
          <p:cNvPicPr>
            <a:picLocks noChangeAspect="1"/>
          </p:cNvPicPr>
          <p:nvPr/>
        </p:nvPicPr>
        <p:blipFill>
          <a:blip r:embed="rId16">
            <a:extLst/>
          </a:blip>
          <a:stretch>
            <a:fillRect/>
          </a:stretch>
        </p:blipFill>
        <p:spPr>
          <a:xfrm>
            <a:off x="6903508" y="1827003"/>
            <a:ext cx="137151" cy="137151"/>
          </a:xfrm>
          <a:prstGeom prst="rect">
            <a:avLst/>
          </a:prstGeom>
          <a:ln w="12700">
            <a:miter lim="400000"/>
          </a:ln>
        </p:spPr>
      </p:pic>
      <p:sp>
        <p:nvSpPr>
          <p:cNvPr id="1185" name="Google Shape;526;p129"/>
          <p:cNvSpPr txBox="1"/>
          <p:nvPr/>
        </p:nvSpPr>
        <p:spPr>
          <a:xfrm>
            <a:off x="7127124" y="3790196"/>
            <a:ext cx="15573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700">
                <a:solidFill>
                  <a:srgbClr val="EEEEEE"/>
                </a:solidFill>
                <a:latin typeface="Inter"/>
                <a:ea typeface="Inter"/>
                <a:cs typeface="Inter"/>
                <a:sym typeface="Inter"/>
              </a:defRPr>
            </a:lvl1pPr>
          </a:lstStyle>
          <a:p>
            <a:pPr/>
            <a:r>
              <a:t>Custom roles and approvals</a:t>
            </a:r>
          </a:p>
        </p:txBody>
      </p:sp>
      <p:pic>
        <p:nvPicPr>
          <p:cNvPr id="1186" name="Google Shape;527;p129" descr="Google Shape;527;p129"/>
          <p:cNvPicPr>
            <a:picLocks noChangeAspect="1"/>
          </p:cNvPicPr>
          <p:nvPr/>
        </p:nvPicPr>
        <p:blipFill>
          <a:blip r:embed="rId17">
            <a:extLst/>
          </a:blip>
          <a:stretch>
            <a:fillRect/>
          </a:stretch>
        </p:blipFill>
        <p:spPr>
          <a:xfrm>
            <a:off x="6896362" y="3783024"/>
            <a:ext cx="122051" cy="122051"/>
          </a:xfrm>
          <a:prstGeom prst="rect">
            <a:avLst/>
          </a:prstGeom>
          <a:ln w="12700">
            <a:miter lim="400000"/>
          </a:ln>
        </p:spPr>
      </p:pic>
      <p:pic>
        <p:nvPicPr>
          <p:cNvPr id="1187" name="Google Shape;528;p129" descr="Google Shape;528;p129"/>
          <p:cNvPicPr>
            <a:picLocks noChangeAspect="1"/>
          </p:cNvPicPr>
          <p:nvPr/>
        </p:nvPicPr>
        <p:blipFill>
          <a:blip r:embed="rId18">
            <a:extLst/>
          </a:blip>
          <a:stretch>
            <a:fillRect/>
          </a:stretch>
        </p:blipFill>
        <p:spPr>
          <a:xfrm>
            <a:off x="6885024" y="3471864"/>
            <a:ext cx="152151" cy="152151"/>
          </a:xfrm>
          <a:prstGeom prst="rect">
            <a:avLst/>
          </a:prstGeom>
          <a:ln w="12700">
            <a:miter lim="400000"/>
          </a:ln>
        </p:spPr>
      </p:pic>
      <p:pic>
        <p:nvPicPr>
          <p:cNvPr id="1188" name="Google Shape;529;p129" descr="Google Shape;529;p129"/>
          <p:cNvPicPr>
            <a:picLocks noChangeAspect="1"/>
          </p:cNvPicPr>
          <p:nvPr/>
        </p:nvPicPr>
        <p:blipFill>
          <a:blip r:embed="rId19">
            <a:extLst/>
          </a:blip>
          <a:stretch>
            <a:fillRect/>
          </a:stretch>
        </p:blipFill>
        <p:spPr>
          <a:xfrm>
            <a:off x="571674" y="3776824"/>
            <a:ext cx="122026" cy="1220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LaunchDarkly 2024">
  <a:themeElements>
    <a:clrScheme name="LaunchDarkly 2024">
      <a:dk1>
        <a:srgbClr val="000000"/>
      </a:dk1>
      <a:lt1>
        <a:srgbClr val="FFFFFF"/>
      </a:lt1>
      <a:dk2>
        <a:srgbClr val="A7A7A7"/>
      </a:dk2>
      <a:lt2>
        <a:srgbClr val="535353"/>
      </a:lt2>
      <a:accent1>
        <a:srgbClr val="405BFF"/>
      </a:accent1>
      <a:accent2>
        <a:srgbClr val="3DD6F5"/>
      </a:accent2>
      <a:accent3>
        <a:srgbClr val="EBFF38"/>
      </a:accent3>
      <a:accent4>
        <a:srgbClr val="A34FDE"/>
      </a:accent4>
      <a:accent5>
        <a:srgbClr val="FF35A2"/>
      </a:accent5>
      <a:accent6>
        <a:srgbClr val="A9FF5E"/>
      </a:accent6>
      <a:hlink>
        <a:srgbClr val="0000FF"/>
      </a:hlink>
      <a:folHlink>
        <a:srgbClr val="FF00FF"/>
      </a:folHlink>
    </a:clrScheme>
    <a:fontScheme name="LaunchDarkly 2024">
      <a:majorFont>
        <a:latin typeface="Arial"/>
        <a:ea typeface="Arial"/>
        <a:cs typeface="Arial"/>
      </a:majorFont>
      <a:minorFont>
        <a:latin typeface="Helvetica"/>
        <a:ea typeface="Helvetica"/>
        <a:cs typeface="Helvetica"/>
      </a:minorFont>
    </a:fontScheme>
    <a:fmtScheme name="LaunchDarkly 202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aunchDarkly 2024">
  <a:themeElements>
    <a:clrScheme name="LaunchDarkly 2024">
      <a:dk1>
        <a:srgbClr val="000000"/>
      </a:dk1>
      <a:lt1>
        <a:srgbClr val="FFFFFF"/>
      </a:lt1>
      <a:dk2>
        <a:srgbClr val="A7A7A7"/>
      </a:dk2>
      <a:lt2>
        <a:srgbClr val="535353"/>
      </a:lt2>
      <a:accent1>
        <a:srgbClr val="405BFF"/>
      </a:accent1>
      <a:accent2>
        <a:srgbClr val="3DD6F5"/>
      </a:accent2>
      <a:accent3>
        <a:srgbClr val="EBFF38"/>
      </a:accent3>
      <a:accent4>
        <a:srgbClr val="A34FDE"/>
      </a:accent4>
      <a:accent5>
        <a:srgbClr val="FF35A2"/>
      </a:accent5>
      <a:accent6>
        <a:srgbClr val="A9FF5E"/>
      </a:accent6>
      <a:hlink>
        <a:srgbClr val="0000FF"/>
      </a:hlink>
      <a:folHlink>
        <a:srgbClr val="FF00FF"/>
      </a:folHlink>
    </a:clrScheme>
    <a:fontScheme name="LaunchDarkly 2024">
      <a:majorFont>
        <a:latin typeface="Arial"/>
        <a:ea typeface="Arial"/>
        <a:cs typeface="Arial"/>
      </a:majorFont>
      <a:minorFont>
        <a:latin typeface="Helvetica"/>
        <a:ea typeface="Helvetica"/>
        <a:cs typeface="Helvetica"/>
      </a:minorFont>
    </a:fontScheme>
    <a:fmtScheme name="LaunchDarkly 202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